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20"/>
  </p:notesMasterIdLst>
  <p:sldIdLst>
    <p:sldId id="288" r:id="rId2"/>
    <p:sldId id="294" r:id="rId3"/>
    <p:sldId id="296" r:id="rId4"/>
    <p:sldId id="297" r:id="rId5"/>
    <p:sldId id="298" r:id="rId6"/>
    <p:sldId id="299" r:id="rId7"/>
    <p:sldId id="300" r:id="rId8"/>
    <p:sldId id="279" r:id="rId9"/>
    <p:sldId id="289" r:id="rId10"/>
    <p:sldId id="301" r:id="rId11"/>
    <p:sldId id="302" r:id="rId12"/>
    <p:sldId id="286" r:id="rId13"/>
    <p:sldId id="293" r:id="rId14"/>
    <p:sldId id="287" r:id="rId15"/>
    <p:sldId id="292" r:id="rId16"/>
    <p:sldId id="303" r:id="rId17"/>
    <p:sldId id="270" r:id="rId18"/>
    <p:sldId id="264" r:id="rId19"/>
  </p:sldIdLst>
  <p:sldSz cx="9906000" cy="6858000" type="A4"/>
  <p:notesSz cx="6858000" cy="9144000"/>
  <p:embeddedFontLst>
    <p:embeddedFont>
      <p:font typeface="KPMG Extralight" panose="020B0303030202040204" pitchFamily="34" charset="0"/>
      <p:regular r:id="rId21"/>
      <p:italic r:id="rId22"/>
    </p:embeddedFont>
    <p:embeddedFont>
      <p:font typeface="Calibri" panose="020F0502020204030204" pitchFamily="34" charset="0"/>
      <p:regular r:id="rId23"/>
      <p:bold r:id="rId24"/>
      <p:italic r:id="rId25"/>
      <p:boldItalic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04B"/>
    <a:srgbClr val="F68D2E"/>
    <a:srgbClr val="EAAA00"/>
    <a:srgbClr val="43B02A"/>
    <a:srgbClr val="009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89" autoAdjust="0"/>
  </p:normalViewPr>
  <p:slideViewPr>
    <p:cSldViewPr snapToGrid="0" showGuides="1">
      <p:cViewPr varScale="1">
        <p:scale>
          <a:sx n="86" d="100"/>
          <a:sy n="86" d="100"/>
        </p:scale>
        <p:origin x="894" y="8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60C1F-6B93-436D-95E3-A23A5D15BF8B}" type="datetimeFigureOut">
              <a:rPr lang="sv-SE" smtClean="0"/>
              <a:t>2018-07-03</a:t>
            </a:fld>
            <a:endParaRPr lang="sv-SE"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95369-1AAB-4253-B523-6AAD336999EF}" type="slidenum">
              <a:rPr lang="sv-SE" smtClean="0"/>
              <a:t>‹#›</a:t>
            </a:fld>
            <a:endParaRPr lang="sv-SE" dirty="0"/>
          </a:p>
        </p:txBody>
      </p:sp>
    </p:spTree>
    <p:extLst>
      <p:ext uri="{BB962C8B-B14F-4D97-AF65-F5344CB8AC3E}">
        <p14:creationId xmlns:p14="http://schemas.microsoft.com/office/powerpoint/2010/main" val="241469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VAT is a transaction tax, levied on each transaction of goods and services and which are not explicitly exempted from VAT.</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a VAT point of view, transaction are supplies of goods or services made for consideration.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consideration includes any kind of remuneration or payment, i.e. also barter deals (exchanging goods or services instead of cash payment) and third party payments.</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Consequently, as a starting point, a contribution, gift or any other supply of goods or services which are not made for consideration is not considered a transaction from A VAT perspective. In addition, only transactions made in an economic activity, as defined in the VAT legislation, may be subject to VAT.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concept of economic activity is complex and is not within the scope of this presentation. However, as a starting point, all companies’ business activities should normally be considered economic activities while private persons activities should not.</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primary legislation for VAT in the EU, is the EU VAT Directive (2006/112/EC). The EU VAT Directive is implemented in each Member state by national VAT legislations.</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3</a:t>
            </a:fld>
            <a:endParaRPr lang="sv-SE" dirty="0"/>
          </a:p>
        </p:txBody>
      </p:sp>
    </p:spTree>
    <p:extLst>
      <p:ext uri="{BB962C8B-B14F-4D97-AF65-F5344CB8AC3E}">
        <p14:creationId xmlns:p14="http://schemas.microsoft.com/office/powerpoint/2010/main" val="179407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13</a:t>
            </a:fld>
            <a:endParaRPr lang="sv-SE" dirty="0"/>
          </a:p>
        </p:txBody>
      </p:sp>
    </p:spTree>
    <p:extLst>
      <p:ext uri="{BB962C8B-B14F-4D97-AF65-F5344CB8AC3E}">
        <p14:creationId xmlns:p14="http://schemas.microsoft.com/office/powerpoint/2010/main" val="277631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noProof="0" dirty="0" smtClean="0"/>
              <a:t>VAT treatment:</a:t>
            </a:r>
            <a:r>
              <a:rPr lang="en-US" u="none" baseline="0" noProof="0" dirty="0" smtClean="0"/>
              <a:t> Supply of services connected to real property in Sweden should be subject to Swedish VAT as the real property is located in Sweden. </a:t>
            </a:r>
          </a:p>
          <a:p>
            <a:r>
              <a:rPr lang="en-US" u="sng" baseline="0" noProof="0" dirty="0" smtClean="0"/>
              <a:t>VAT consequences</a:t>
            </a:r>
            <a:r>
              <a:rPr lang="en-US" u="none" baseline="0" noProof="0" dirty="0" smtClean="0"/>
              <a:t>: Sweden Supplier should charge Swedish VAT on the invoice to </a:t>
            </a:r>
            <a:r>
              <a:rPr lang="en-US" baseline="0" noProof="0" dirty="0" smtClean="0"/>
              <a:t>EU In-kind Partner</a:t>
            </a:r>
            <a:r>
              <a:rPr lang="en-US" u="none" baseline="0" noProof="0" dirty="0" smtClean="0"/>
              <a:t>. It should be assessed by each </a:t>
            </a:r>
            <a:r>
              <a:rPr lang="en-US" baseline="0" noProof="0" dirty="0" smtClean="0"/>
              <a:t>EU In-kind Partner </a:t>
            </a:r>
            <a:r>
              <a:rPr lang="en-US" u="none" baseline="0" noProof="0" dirty="0" smtClean="0"/>
              <a:t>whether the input VAT is deemed as recoverable VAT. </a:t>
            </a:r>
          </a:p>
          <a:p>
            <a:endParaRPr lang="en-US" u="none" baseline="0" noProof="0" dirty="0" smtClean="0"/>
          </a:p>
          <a:p>
            <a:r>
              <a:rPr lang="en-US" u="none" baseline="0" noProof="0" dirty="0" smtClean="0"/>
              <a:t>There is a risk that the contribution of services to ESS will be considered a supply without consideration and be subject the withdrawal taxation in Sweden (i.e. output VAT to be reported but the corresponding VAT will not be recoverable as input VAT for ESS)</a:t>
            </a:r>
          </a:p>
          <a:p>
            <a:endParaRPr lang="en-US" u="none" baseline="0" noProof="0" dirty="0" smtClean="0"/>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14</a:t>
            </a:fld>
            <a:endParaRPr lang="sv-SE" dirty="0"/>
          </a:p>
        </p:txBody>
      </p:sp>
    </p:spTree>
    <p:extLst>
      <p:ext uri="{BB962C8B-B14F-4D97-AF65-F5344CB8AC3E}">
        <p14:creationId xmlns:p14="http://schemas.microsoft.com/office/powerpoint/2010/main" val="2503815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15</a:t>
            </a:fld>
            <a:endParaRPr lang="sv-SE" dirty="0"/>
          </a:p>
        </p:txBody>
      </p:sp>
    </p:spTree>
    <p:extLst>
      <p:ext uri="{BB962C8B-B14F-4D97-AF65-F5344CB8AC3E}">
        <p14:creationId xmlns:p14="http://schemas.microsoft.com/office/powerpoint/2010/main" val="348581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Sweden applies a mandatory reverse charge VAT on construction services</a:t>
            </a:r>
          </a:p>
          <a:p>
            <a:r>
              <a:rPr lang="en-US" dirty="0" smtClean="0"/>
              <a:t>This means that the VAT should be reported by the Purchaser</a:t>
            </a:r>
          </a:p>
          <a:p>
            <a:r>
              <a:rPr lang="en-US" dirty="0" smtClean="0"/>
              <a:t>The seller should not charge any VAT on the invoice </a:t>
            </a:r>
          </a:p>
          <a:p>
            <a:r>
              <a:rPr lang="en-US" dirty="0" smtClean="0"/>
              <a:t>There are two requirements that should be fulfilled:</a:t>
            </a:r>
          </a:p>
          <a:p>
            <a:r>
              <a:rPr lang="en-US" dirty="0" smtClean="0"/>
              <a:t>The service is deemed a construction service (see below), and</a:t>
            </a:r>
          </a:p>
          <a:p>
            <a:r>
              <a:rPr lang="en-US" dirty="0" smtClean="0"/>
              <a:t>The Purchaser is a construction company (i.e. provides these kind of services)</a:t>
            </a:r>
          </a:p>
          <a:p>
            <a:r>
              <a:rPr lang="en-US" dirty="0" smtClean="0"/>
              <a:t> The following services should be subject to this rule:</a:t>
            </a:r>
          </a:p>
          <a:p>
            <a:r>
              <a:rPr lang="en-US" dirty="0" smtClean="0"/>
              <a:t> land and foundation work, </a:t>
            </a:r>
          </a:p>
          <a:p>
            <a:r>
              <a:rPr lang="en-US" dirty="0" smtClean="0"/>
              <a:t> construction and structural work, </a:t>
            </a:r>
          </a:p>
          <a:p>
            <a:r>
              <a:rPr lang="en-US" dirty="0" smtClean="0"/>
              <a:t> installations for construction, </a:t>
            </a:r>
          </a:p>
          <a:p>
            <a:r>
              <a:rPr lang="en-US" dirty="0" smtClean="0"/>
              <a:t> finishing of buildings, or </a:t>
            </a:r>
          </a:p>
          <a:p>
            <a:r>
              <a:rPr lang="en-US" dirty="0" smtClean="0"/>
              <a:t>renting out of construction and </a:t>
            </a:r>
            <a:br>
              <a:rPr lang="en-US" dirty="0" smtClean="0"/>
            </a:br>
            <a:r>
              <a:rPr lang="en-US" dirty="0" smtClean="0"/>
              <a:t>structural machinery with drivers</a:t>
            </a:r>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16</a:t>
            </a:fld>
            <a:endParaRPr lang="sv-SE" dirty="0"/>
          </a:p>
        </p:txBody>
      </p:sp>
    </p:spTree>
    <p:extLst>
      <p:ext uri="{BB962C8B-B14F-4D97-AF65-F5344CB8AC3E}">
        <p14:creationId xmlns:p14="http://schemas.microsoft.com/office/powerpoint/2010/main" val="298410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Unless explicitly exempted in applicable VAT legislation, all transactions are VAT taxable.</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an example, several health care services, financial services and insurance services are examples of VAT exempted transactions.</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VAT is a transactional tax, only transactions can be VAT exempted. Consequently it is a bit misleading to talk about VAT exempted entities. On the other hand, some entities may be qualified for VAT exempted purchases.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an example, supplies to an ERIC are explicitly VAT exempted in accordance to article 151.1 b) of the EU VAT Directive.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Importations made by an ERIC are VAT exempted in accordance to article 143 g) of the EU VAT Directive.</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Please note that there are several conditions and prerequisites for the VAT exemption for transactions to ERIC and thus not all transactions to an ERIC are VAT exempted.</a:t>
            </a:r>
          </a:p>
          <a:p>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important to note that it is only transactions to and by the ERIC that are VAT exempted. Thus, for VAT exemption, it is necessary that the ERIC is involved in the transaction as a purchaser, both legally and economically.</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4</a:t>
            </a:fld>
            <a:endParaRPr lang="sv-SE" dirty="0"/>
          </a:p>
        </p:txBody>
      </p:sp>
    </p:spTree>
    <p:extLst>
      <p:ext uri="{BB962C8B-B14F-4D97-AF65-F5344CB8AC3E}">
        <p14:creationId xmlns:p14="http://schemas.microsoft.com/office/powerpoint/2010/main" val="298653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Needless to say, the procedure to decide the VAT is complex and each transaction must be assessed in detail in order to come to the correct conclusion.</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a high level, the basic method to decide the correct VAT treatment of a transaction involves the following steps.</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the taxable event, e.g. supply of goods, supply of services, intra union transfer of own goods, deemed supply, importation to the EU etc.?</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Deciding the place of the taxable event, i.e. in which country the taxable event is considered to take place.</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there any VAT exemptions applicable to the transaction?</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is liable for any possible VAT, are there any certain VAT or administrative procedures, “15.10-procedures” etc. to take into account?</a:t>
            </a:r>
          </a:p>
          <a:p>
            <a:r>
              <a:rPr lang="en-US" sz="1200" kern="1200" dirty="0" smtClean="0">
                <a:solidFill>
                  <a:schemeClr val="tx1"/>
                </a:solidFill>
                <a:effectLst/>
                <a:latin typeface="+mn-lt"/>
                <a:ea typeface="+mn-ea"/>
                <a:cs typeface="+mn-cs"/>
              </a:rPr>
              <a:t>Next picture illustrates a</a:t>
            </a:r>
            <a:r>
              <a:rPr lang="en-US" sz="1200" kern="1200" baseline="0" dirty="0" smtClean="0">
                <a:solidFill>
                  <a:schemeClr val="tx1"/>
                </a:solidFill>
                <a:effectLst/>
                <a:latin typeface="+mn-lt"/>
                <a:ea typeface="+mn-ea"/>
                <a:cs typeface="+mn-cs"/>
              </a:rPr>
              <a:t> chain transaction</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5</a:t>
            </a:fld>
            <a:endParaRPr lang="sv-SE" dirty="0"/>
          </a:p>
        </p:txBody>
      </p:sp>
    </p:spTree>
    <p:extLst>
      <p:ext uri="{BB962C8B-B14F-4D97-AF65-F5344CB8AC3E}">
        <p14:creationId xmlns:p14="http://schemas.microsoft.com/office/powerpoint/2010/main" val="170609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VAT consequences need to be assessed for each transaction and for each party involved.</a:t>
            </a:r>
          </a:p>
          <a:p>
            <a:r>
              <a:rPr lang="en-GB" dirty="0" smtClean="0"/>
              <a:t>In a chain supply, with several parties involved, each part of the chain needs to be assessed. </a:t>
            </a:r>
          </a:p>
          <a:p>
            <a:r>
              <a:rPr lang="en-GB" dirty="0" smtClean="0"/>
              <a:t>In the example below, there is only one party (the subcontractor 2) who is actually performing the service or delivering the goods but from a VAT perspective, there are three transactions for which the VAT needs to be assessed.</a:t>
            </a:r>
          </a:p>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6</a:t>
            </a:fld>
            <a:endParaRPr lang="sv-SE" dirty="0"/>
          </a:p>
        </p:txBody>
      </p:sp>
    </p:spTree>
    <p:extLst>
      <p:ext uri="{BB962C8B-B14F-4D97-AF65-F5344CB8AC3E}">
        <p14:creationId xmlns:p14="http://schemas.microsoft.com/office/powerpoint/2010/main" val="40519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noProof="0" dirty="0" smtClean="0"/>
              <a:t>VAT treatment:</a:t>
            </a:r>
            <a:r>
              <a:rPr lang="en-US" u="sng" baseline="0" noProof="0" dirty="0" smtClean="0"/>
              <a:t> </a:t>
            </a:r>
            <a:r>
              <a:rPr lang="en-US" baseline="0" noProof="0" dirty="0" smtClean="0"/>
              <a:t>Transfer of goods from an EU country to Sweden should be subject to reverse charge VAT in Sweden by the EU In-kind Partner. The subsequent contribution of goods should be considered a supply in Sweden and subject to Swedish VAT.</a:t>
            </a:r>
          </a:p>
          <a:p>
            <a:r>
              <a:rPr lang="en-US" u="sng" baseline="0" noProof="0" dirty="0" smtClean="0"/>
              <a:t>VAT consequences:</a:t>
            </a:r>
            <a:r>
              <a:rPr lang="en-US" u="none" baseline="0" noProof="0" dirty="0" smtClean="0"/>
              <a:t> </a:t>
            </a:r>
            <a:r>
              <a:rPr lang="en-US" baseline="0" noProof="0" dirty="0" smtClean="0"/>
              <a:t>EU In-kind Partner </a:t>
            </a:r>
            <a:r>
              <a:rPr lang="en-US" u="none" baseline="0" noProof="0" dirty="0" smtClean="0"/>
              <a:t>should register for VAT in Sweden to report the transfer of goods in Sweden. It should be assessed by each </a:t>
            </a:r>
            <a:r>
              <a:rPr lang="en-US" baseline="0" noProof="0" dirty="0" smtClean="0"/>
              <a:t>EU In-kind Partner </a:t>
            </a:r>
            <a:r>
              <a:rPr lang="en-US" u="none" baseline="0" noProof="0" dirty="0" smtClean="0"/>
              <a:t>whether the input VAT under the reverse charge mechanism is deemed as recoverable VAT. </a:t>
            </a:r>
          </a:p>
          <a:p>
            <a:endParaRPr lang="en-US" u="none" baseline="0" noProof="0" dirty="0" smtClean="0"/>
          </a:p>
          <a:p>
            <a:r>
              <a:rPr lang="en-US" u="none" baseline="0" noProof="0" dirty="0" smtClean="0"/>
              <a:t>There is a risk that the contribution of goods to ESS will be considered a supply without consideration and be subject the withdrawal taxation in Sweden (i.e. output VAT to be reported but the corresponding VAT will not be recoverable as input VAT for ESS)</a:t>
            </a:r>
          </a:p>
        </p:txBody>
      </p:sp>
      <p:sp>
        <p:nvSpPr>
          <p:cNvPr id="4" name="Slide Number Placeholder 3"/>
          <p:cNvSpPr>
            <a:spLocks noGrp="1"/>
          </p:cNvSpPr>
          <p:nvPr>
            <p:ph type="sldNum" sz="quarter" idx="10"/>
          </p:nvPr>
        </p:nvSpPr>
        <p:spPr/>
        <p:txBody>
          <a:bodyPr/>
          <a:lstStyle/>
          <a:p>
            <a:fld id="{37F95369-1AAB-4253-B523-6AAD336999EF}" type="slidenum">
              <a:rPr lang="sv-SE" smtClean="0"/>
              <a:t>8</a:t>
            </a:fld>
            <a:endParaRPr lang="sv-SE" dirty="0"/>
          </a:p>
        </p:txBody>
      </p:sp>
    </p:spTree>
    <p:extLst>
      <p:ext uri="{BB962C8B-B14F-4D97-AF65-F5344CB8AC3E}">
        <p14:creationId xmlns:p14="http://schemas.microsoft.com/office/powerpoint/2010/main" val="70428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9</a:t>
            </a:fld>
            <a:endParaRPr lang="sv-SE" dirty="0"/>
          </a:p>
        </p:txBody>
      </p:sp>
    </p:spTree>
    <p:extLst>
      <p:ext uri="{BB962C8B-B14F-4D97-AF65-F5344CB8AC3E}">
        <p14:creationId xmlns:p14="http://schemas.microsoft.com/office/powerpoint/2010/main" val="23619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noProof="0" dirty="0" smtClean="0"/>
              <a:t>VAT treatment:</a:t>
            </a:r>
            <a:r>
              <a:rPr lang="en-US" u="sng" baseline="0" noProof="0" dirty="0" smtClean="0"/>
              <a:t> </a:t>
            </a:r>
            <a:r>
              <a:rPr lang="en-US" baseline="0" noProof="0" dirty="0" smtClean="0"/>
              <a:t>Transfer of goods from an EU country to Sweden should be subject to reverse charge VAT in Sweden by the EU In-kind Partner. The subsequent contribution of goods should be considered a supply in Sweden and subject to Swedish VAT.</a:t>
            </a:r>
          </a:p>
          <a:p>
            <a:r>
              <a:rPr lang="en-US" u="sng" baseline="0" noProof="0" dirty="0" smtClean="0"/>
              <a:t>VAT consequences:</a:t>
            </a:r>
            <a:r>
              <a:rPr lang="en-US" u="none" baseline="0" noProof="0" dirty="0" smtClean="0"/>
              <a:t> </a:t>
            </a:r>
            <a:r>
              <a:rPr lang="en-US" baseline="0" noProof="0" dirty="0" smtClean="0"/>
              <a:t>EU In-kind Partner </a:t>
            </a:r>
            <a:r>
              <a:rPr lang="en-US" u="none" baseline="0" noProof="0" dirty="0" smtClean="0"/>
              <a:t>should register for VAT in Sweden to report the transfer of goods in Sweden. It should be assessed by each </a:t>
            </a:r>
            <a:r>
              <a:rPr lang="en-US" baseline="0" noProof="0" dirty="0" smtClean="0"/>
              <a:t>EU In-kind Partner </a:t>
            </a:r>
            <a:r>
              <a:rPr lang="en-US" u="none" baseline="0" noProof="0" dirty="0" smtClean="0"/>
              <a:t>whether the input VAT under the reverse charge mechanism is deemed as recoverable VAT. </a:t>
            </a:r>
          </a:p>
          <a:p>
            <a:endParaRPr lang="en-US" u="none" baseline="0" noProof="0" dirty="0" smtClean="0"/>
          </a:p>
          <a:p>
            <a:r>
              <a:rPr lang="en-US" u="none" baseline="0" noProof="0" dirty="0" smtClean="0"/>
              <a:t>There is a risk that the contribution of goods to ESS will be considered a supply without consideration and be subject the withdrawal taxation in Sweden (i.e. output VAT to be reported but the corresponding VAT will not be recoverable as input VAT for ESS)</a:t>
            </a:r>
          </a:p>
        </p:txBody>
      </p:sp>
      <p:sp>
        <p:nvSpPr>
          <p:cNvPr id="4" name="Slide Number Placeholder 3"/>
          <p:cNvSpPr>
            <a:spLocks noGrp="1"/>
          </p:cNvSpPr>
          <p:nvPr>
            <p:ph type="sldNum" sz="quarter" idx="10"/>
          </p:nvPr>
        </p:nvSpPr>
        <p:spPr/>
        <p:txBody>
          <a:bodyPr/>
          <a:lstStyle/>
          <a:p>
            <a:fld id="{37F95369-1AAB-4253-B523-6AAD336999EF}" type="slidenum">
              <a:rPr lang="sv-SE" smtClean="0"/>
              <a:t>10</a:t>
            </a:fld>
            <a:endParaRPr lang="sv-SE" dirty="0"/>
          </a:p>
        </p:txBody>
      </p:sp>
    </p:spTree>
    <p:extLst>
      <p:ext uri="{BB962C8B-B14F-4D97-AF65-F5344CB8AC3E}">
        <p14:creationId xmlns:p14="http://schemas.microsoft.com/office/powerpoint/2010/main" val="194357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7F95369-1AAB-4253-B523-6AAD336999EF}" type="slidenum">
              <a:rPr lang="sv-SE" smtClean="0"/>
              <a:t>11</a:t>
            </a:fld>
            <a:endParaRPr lang="sv-SE" dirty="0"/>
          </a:p>
        </p:txBody>
      </p:sp>
    </p:spTree>
    <p:extLst>
      <p:ext uri="{BB962C8B-B14F-4D97-AF65-F5344CB8AC3E}">
        <p14:creationId xmlns:p14="http://schemas.microsoft.com/office/powerpoint/2010/main" val="316182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noProof="0" dirty="0" smtClean="0"/>
              <a:t>VAT treatment:</a:t>
            </a:r>
            <a:r>
              <a:rPr lang="en-US" u="none" baseline="0" noProof="0" dirty="0" smtClean="0"/>
              <a:t> Supply of services connected to real property in Sweden should be subject to Swedish VAT as the real property is located in Sweden. </a:t>
            </a:r>
          </a:p>
          <a:p>
            <a:r>
              <a:rPr lang="en-US" u="sng" baseline="0" noProof="0" dirty="0" smtClean="0"/>
              <a:t>VAT consequences</a:t>
            </a:r>
            <a:r>
              <a:rPr lang="en-US" u="none" baseline="0" noProof="0" dirty="0" smtClean="0"/>
              <a:t>: </a:t>
            </a:r>
          </a:p>
          <a:p>
            <a:r>
              <a:rPr lang="en-US" u="none" baseline="0" noProof="0" dirty="0" smtClean="0"/>
              <a:t>EU Supplier is obligated to charge Swedish VAT on the supply of services to </a:t>
            </a:r>
            <a:r>
              <a:rPr lang="en-US" baseline="0" noProof="0" dirty="0" smtClean="0"/>
              <a:t>EU In-kind Partner </a:t>
            </a:r>
            <a:r>
              <a:rPr lang="en-US" u="none" baseline="0" noProof="0" dirty="0" smtClean="0"/>
              <a:t>if:</a:t>
            </a:r>
          </a:p>
          <a:p>
            <a:pPr marL="171450" indent="-171450">
              <a:buFont typeface="Arial" panose="020B0604020202020204" pitchFamily="34" charset="0"/>
              <a:buChar char="•"/>
            </a:pPr>
            <a:r>
              <a:rPr lang="en-US" baseline="0" noProof="0" dirty="0" smtClean="0"/>
              <a:t>EU In-kind Partner </a:t>
            </a:r>
            <a:r>
              <a:rPr lang="en-US" u="none" baseline="0" noProof="0" dirty="0" smtClean="0"/>
              <a:t>is not VAT registered in Sweden, or</a:t>
            </a:r>
          </a:p>
          <a:p>
            <a:pPr marL="171450" indent="-171450">
              <a:buFont typeface="Arial" panose="020B0604020202020204" pitchFamily="34" charset="0"/>
              <a:buChar char="•"/>
            </a:pPr>
            <a:r>
              <a:rPr lang="en-US" u="none" baseline="0" noProof="0" dirty="0" smtClean="0"/>
              <a:t>EU Supplier has a fixed establishment for VAT purposes in Sweden. </a:t>
            </a:r>
          </a:p>
          <a:p>
            <a:pPr marL="0" indent="0">
              <a:buFont typeface="Arial" panose="020B0604020202020204" pitchFamily="34" charset="0"/>
              <a:buNone/>
            </a:pPr>
            <a:r>
              <a:rPr lang="en-US" u="none" baseline="0" noProof="0" dirty="0" smtClean="0"/>
              <a:t>Both these scenarios would result in an obligation for EU Supplier to register for VAT in Sweden and charge SE VAT on the invoice to </a:t>
            </a:r>
            <a:r>
              <a:rPr lang="en-US" baseline="0" noProof="0" dirty="0" smtClean="0"/>
              <a:t>EU In-kind Partner</a:t>
            </a:r>
            <a:r>
              <a:rPr lang="en-US" u="none" baseline="0" noProof="0" dirty="0" smtClean="0"/>
              <a:t>.</a:t>
            </a:r>
          </a:p>
          <a:p>
            <a:pPr marL="0" indent="0">
              <a:buFont typeface="Arial" panose="020B0604020202020204" pitchFamily="34" charset="0"/>
              <a:buNone/>
            </a:pPr>
            <a:endParaRPr lang="en-US" u="none" baseline="0" noProof="0" dirty="0" smtClean="0"/>
          </a:p>
          <a:p>
            <a:r>
              <a:rPr lang="en-US" u="none" baseline="0" noProof="0" dirty="0" smtClean="0"/>
              <a:t>If </a:t>
            </a:r>
            <a:r>
              <a:rPr lang="en-US" baseline="0" noProof="0" dirty="0" smtClean="0"/>
              <a:t>EU In-kind Partner </a:t>
            </a:r>
            <a:r>
              <a:rPr lang="en-US" u="none" baseline="0" noProof="0" dirty="0" smtClean="0"/>
              <a:t>is registered for VAT in Sweden, they should self-account for VAT under the reverse charge mechanism, but only if EU Supplier has no fixed establishment for VAT purposes in Sweden. </a:t>
            </a:r>
          </a:p>
          <a:p>
            <a:r>
              <a:rPr lang="en-US" u="none" baseline="0" noProof="0" dirty="0" smtClean="0"/>
              <a:t>It should be assessed by each </a:t>
            </a:r>
            <a:r>
              <a:rPr lang="en-US" baseline="0" noProof="0" dirty="0" smtClean="0"/>
              <a:t>EU In-kind Partner </a:t>
            </a:r>
            <a:r>
              <a:rPr lang="en-US" u="none" baseline="0" noProof="0" dirty="0" smtClean="0"/>
              <a:t>whether the input VAT (under the reverse charge mechanism, or on an invoice from EU Supplier) is deemed as recoverable VAT. </a:t>
            </a:r>
          </a:p>
          <a:p>
            <a:endParaRPr lang="en-US" u="none" baseline="0" noProof="0" dirty="0" smtClean="0"/>
          </a:p>
          <a:p>
            <a:r>
              <a:rPr lang="en-US" u="none" baseline="0" noProof="0" dirty="0" smtClean="0"/>
              <a:t>There is a risk that the contribution of services to ESS will be considered a supply without consideration and be subject the withdrawal taxation in Sweden (i.e. output VAT to be reported but the corresponding VAT will not be recoverable as input VAT for ESS)</a:t>
            </a:r>
          </a:p>
          <a:p>
            <a:pPr marL="0" indent="0">
              <a:buFont typeface="Arial" panose="020B0604020202020204" pitchFamily="34" charset="0"/>
              <a:buNone/>
            </a:pPr>
            <a:endParaRPr lang="en-US" u="none" baseline="0" noProof="0" dirty="0" smtClean="0"/>
          </a:p>
          <a:p>
            <a:pPr marL="0" indent="0">
              <a:buFont typeface="Arial" panose="020B0604020202020204" pitchFamily="34" charset="0"/>
              <a:buNone/>
            </a:pPr>
            <a:endParaRPr lang="en-US" u="none" baseline="0" noProof="0" dirty="0" smtClean="0"/>
          </a:p>
          <a:p>
            <a:pPr marL="0" indent="0">
              <a:buFont typeface="Arial" panose="020B0604020202020204" pitchFamily="34" charset="0"/>
              <a:buNone/>
            </a:pPr>
            <a:endParaRPr lang="en-US" u="none" baseline="0" noProof="0" dirty="0" smtClean="0"/>
          </a:p>
        </p:txBody>
      </p:sp>
      <p:sp>
        <p:nvSpPr>
          <p:cNvPr id="4" name="Slide Number Placeholder 3"/>
          <p:cNvSpPr>
            <a:spLocks noGrp="1"/>
          </p:cNvSpPr>
          <p:nvPr>
            <p:ph type="sldNum" sz="quarter" idx="10"/>
          </p:nvPr>
        </p:nvSpPr>
        <p:spPr/>
        <p:txBody>
          <a:bodyPr/>
          <a:lstStyle/>
          <a:p>
            <a:fld id="{37F95369-1AAB-4253-B523-6AAD336999EF}" type="slidenum">
              <a:rPr lang="sv-SE" smtClean="0"/>
              <a:t>12</a:t>
            </a:fld>
            <a:endParaRPr lang="sv-SE" dirty="0"/>
          </a:p>
        </p:txBody>
      </p:sp>
    </p:spTree>
    <p:extLst>
      <p:ext uri="{BB962C8B-B14F-4D97-AF65-F5344CB8AC3E}">
        <p14:creationId xmlns:p14="http://schemas.microsoft.com/office/powerpoint/2010/main" val="102504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Righ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87800" y="1339200"/>
            <a:ext cx="5472000" cy="3510000"/>
          </a:xfrm>
        </p:spPr>
        <p:txBody>
          <a:bodyPr anchor="t" anchorCtr="0"/>
          <a:lstStyle>
            <a:lvl1pPr algn="l">
              <a:defRPr sz="11000">
                <a:solidFill>
                  <a:srgbClr val="00338D"/>
                </a:solidFill>
              </a:defRPr>
            </a:lvl1pPr>
          </a:lstStyle>
          <a:p>
            <a:r>
              <a:rPr lang="en-GB" dirty="0" smtClean="0"/>
              <a:t>Title slide – </a:t>
            </a:r>
            <a:br>
              <a:rPr lang="en-GB" dirty="0" smtClean="0"/>
            </a:br>
            <a:r>
              <a:rPr lang="en-GB" dirty="0" smtClean="0"/>
              <a:t>right vertical image</a:t>
            </a:r>
            <a:endParaRPr lang="en-US" dirty="0"/>
          </a:p>
        </p:txBody>
      </p:sp>
      <p:sp>
        <p:nvSpPr>
          <p:cNvPr id="9" name="Freeform 19"/>
          <p:cNvSpPr>
            <a:spLocks noEditPoints="1"/>
          </p:cNvSpPr>
          <p:nvPr userDrawn="1"/>
        </p:nvSpPr>
        <p:spPr bwMode="auto">
          <a:xfrm>
            <a:off x="819000"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 Placeholder 3"/>
          <p:cNvSpPr>
            <a:spLocks noGrp="1"/>
          </p:cNvSpPr>
          <p:nvPr>
            <p:ph type="body" sz="quarter" idx="11"/>
          </p:nvPr>
        </p:nvSpPr>
        <p:spPr>
          <a:xfrm>
            <a:off x="819000" y="5036400"/>
            <a:ext cx="54720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97951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Letter continuation">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15100" y="1130531"/>
            <a:ext cx="4036500" cy="4878928"/>
          </a:xfrm>
        </p:spPr>
        <p:txBody>
          <a:bodyPr/>
          <a:lstStyle>
            <a:lvl1pPr>
              <a:defRPr sz="900" baseline="0"/>
            </a:lvl1pPr>
            <a:lvl2pPr>
              <a:defRPr sz="900"/>
            </a:lvl2pPr>
            <a:lvl3pPr>
              <a:defRPr sz="90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8"/>
          <p:cNvSpPr>
            <a:spLocks noGrp="1"/>
          </p:cNvSpPr>
          <p:nvPr>
            <p:ph type="body" sz="quarter" idx="11"/>
          </p:nvPr>
        </p:nvSpPr>
        <p:spPr>
          <a:xfrm>
            <a:off x="5061065" y="1130531"/>
            <a:ext cx="4029834" cy="4878928"/>
          </a:xfrm>
          <a:ln w="6350">
            <a:noFill/>
          </a:ln>
        </p:spPr>
        <p:txBody>
          <a:bodyPr lIns="0" tIns="0"/>
          <a:lstStyle>
            <a:lvl1pPr>
              <a:defRPr sz="900"/>
            </a:lvl1pPr>
            <a:lvl2pPr>
              <a:defRPr sz="900"/>
            </a:lvl2pPr>
            <a:lvl3pPr>
              <a:defRPr sz="90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Text Placeholder 24"/>
          <p:cNvSpPr>
            <a:spLocks noGrp="1"/>
          </p:cNvSpPr>
          <p:nvPr>
            <p:ph type="body" sz="quarter" idx="15"/>
          </p:nvPr>
        </p:nvSpPr>
        <p:spPr>
          <a:xfrm>
            <a:off x="815100" y="302982"/>
            <a:ext cx="4036500" cy="365356"/>
          </a:xfrm>
        </p:spPr>
        <p:txBody>
          <a:bodyPr/>
          <a:lstStyle>
            <a:lvl1pPr>
              <a:spcAft>
                <a:spcPts val="300"/>
              </a:spcAft>
              <a:defRPr sz="800"/>
            </a:lvl1pPr>
            <a:lvl2pPr>
              <a:spcAft>
                <a:spcPts val="300"/>
              </a:spcAft>
              <a:defRPr sz="800"/>
            </a:lvl2pPr>
            <a:lvl3pPr>
              <a:spcAft>
                <a:spcPts val="300"/>
              </a:spcAft>
              <a:defRPr sz="800"/>
            </a:lvl3pPr>
            <a:lvl4pPr>
              <a:spcAft>
                <a:spcPts val="300"/>
              </a:spcAft>
              <a:defRPr sz="800"/>
            </a:lvl4pPr>
            <a:lvl5pPr>
              <a:spcAft>
                <a:spcPts val="300"/>
              </a:spcAft>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24"/>
          <p:cNvSpPr>
            <a:spLocks noGrp="1"/>
          </p:cNvSpPr>
          <p:nvPr>
            <p:ph type="body" sz="quarter" idx="16"/>
          </p:nvPr>
        </p:nvSpPr>
        <p:spPr>
          <a:xfrm>
            <a:off x="5061065" y="302982"/>
            <a:ext cx="4036500" cy="365356"/>
          </a:xfrm>
        </p:spPr>
        <p:txBody>
          <a:bodyPr/>
          <a:lstStyle>
            <a:lvl1pPr>
              <a:spcAft>
                <a:spcPts val="300"/>
              </a:spcAft>
              <a:defRPr sz="800"/>
            </a:lvl1pPr>
            <a:lvl2pPr>
              <a:spcAft>
                <a:spcPts val="300"/>
              </a:spcAft>
              <a:defRPr sz="800"/>
            </a:lvl2pPr>
            <a:lvl3pPr>
              <a:spcAft>
                <a:spcPts val="300"/>
              </a:spcAft>
              <a:defRPr sz="800"/>
            </a:lvl3pPr>
            <a:lvl4pPr>
              <a:spcAft>
                <a:spcPts val="300"/>
              </a:spcAft>
              <a:defRPr sz="800"/>
            </a:lvl4pPr>
            <a:lvl5pPr>
              <a:spcAft>
                <a:spcPts val="300"/>
              </a:spcAft>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Freeform 19"/>
          <p:cNvSpPr>
            <a:spLocks noEditPoints="1"/>
          </p:cNvSpPr>
          <p:nvPr userDrawn="1"/>
        </p:nvSpPr>
        <p:spPr bwMode="auto">
          <a:xfrm>
            <a:off x="809508" y="6320118"/>
            <a:ext cx="4602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7" name="Shape 8"/>
          <p:cNvSpPr txBox="1">
            <a:spLocks/>
          </p:cNvSpPr>
          <p:nvPr userDrawn="1"/>
        </p:nvSpPr>
        <p:spPr>
          <a:xfrm>
            <a:off x="8590360" y="6320118"/>
            <a:ext cx="500778"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18" name="TextBox 17"/>
          <p:cNvSpPr txBox="1"/>
          <p:nvPr userDrawn="1"/>
        </p:nvSpPr>
        <p:spPr>
          <a:xfrm>
            <a:off x="1548364" y="6320118"/>
            <a:ext cx="68445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 2018 KPMG AB, a Swedish limited liability company and a member firm of the KPMG network of independent member firms affiliated with KPMG International Cooperative (“KPMG International”), a Swiss entity. All rights reserved.</a:t>
            </a:r>
            <a:endParaRPr lang="en-GB" sz="600" kern="1200" noProof="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18735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6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108670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422400"/>
            <a:ext cx="8254800" cy="460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
        <p:nvSpPr>
          <p:cNvPr id="6" name="Title 5"/>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1076173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422400"/>
            <a:ext cx="4036500" cy="460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5043900" y="1422400"/>
            <a:ext cx="4036500" cy="460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a:p>
        </p:txBody>
      </p:sp>
      <p:sp>
        <p:nvSpPr>
          <p:cNvPr id="5" name="Text Placeholder 4"/>
          <p:cNvSpPr>
            <a:spLocks noGrp="1"/>
          </p:cNvSpPr>
          <p:nvPr>
            <p:ph type="body" sz="quarter" idx="12"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760996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422400"/>
            <a:ext cx="4036500" cy="460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Chart Placeholder 5"/>
          <p:cNvSpPr>
            <a:spLocks noGrp="1"/>
          </p:cNvSpPr>
          <p:nvPr>
            <p:ph type="chart" sz="quarter" idx="13"/>
          </p:nvPr>
        </p:nvSpPr>
        <p:spPr>
          <a:xfrm>
            <a:off x="5043900" y="1422400"/>
            <a:ext cx="4036500" cy="4604400"/>
          </a:xfrm>
        </p:spPr>
        <p:txBody>
          <a:bodyPr anchor="ctr"/>
          <a:lstStyle>
            <a:lvl1pPr algn="ctr">
              <a:defRPr/>
            </a:lvl1pPr>
          </a:lstStyle>
          <a:p>
            <a:r>
              <a:rPr lang="en-US" dirty="0" smtClean="0"/>
              <a:t>Click icon to add chart</a:t>
            </a:r>
            <a:endParaRPr lang="en-GB" dirty="0"/>
          </a:p>
        </p:txBody>
      </p:sp>
      <p:sp>
        <p:nvSpPr>
          <p:cNvPr id="2" name="Title 1"/>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5"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1468853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3830800"/>
            <a:ext cx="8254800" cy="21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Chart Placeholder 4"/>
          <p:cNvSpPr>
            <a:spLocks noGrp="1"/>
          </p:cNvSpPr>
          <p:nvPr>
            <p:ph type="chart" sz="quarter" idx="11"/>
          </p:nvPr>
        </p:nvSpPr>
        <p:spPr>
          <a:xfrm>
            <a:off x="825600" y="1426659"/>
            <a:ext cx="8254800" cy="2196000"/>
          </a:xfrm>
        </p:spPr>
        <p:txBody>
          <a:bodyPr anchor="ctr"/>
          <a:lstStyle>
            <a:lvl1pPr algn="ctr">
              <a:defRPr/>
            </a:lvl1pPr>
          </a:lstStyle>
          <a:p>
            <a:r>
              <a:rPr lang="en-US" dirty="0" smtClean="0"/>
              <a:t>Click icon to add chart</a:t>
            </a:r>
            <a:endParaRPr lang="en-GB" dirty="0" smtClean="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6" name="Text Placeholder 4"/>
          <p:cNvSpPr>
            <a:spLocks noGrp="1"/>
          </p:cNvSpPr>
          <p:nvPr>
            <p:ph type="body" sz="quarter" idx="12"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778661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3697200" y="1426659"/>
            <a:ext cx="2550600" cy="2196000"/>
          </a:xfrm>
        </p:spPr>
        <p:txBody>
          <a:bodyPr anchor="ctr"/>
          <a:lstStyle>
            <a:lvl1pPr algn="ctr">
              <a:defRPr/>
            </a:lvl1pPr>
          </a:lstStyle>
          <a:p>
            <a:r>
              <a:rPr lang="en-US" dirty="0" smtClean="0"/>
              <a:t>Click icon to add chart</a:t>
            </a:r>
            <a:endParaRPr lang="en-GB" dirty="0" smtClean="0"/>
          </a:p>
        </p:txBody>
      </p:sp>
      <p:sp>
        <p:nvSpPr>
          <p:cNvPr id="6" name="Chart Placeholder 4"/>
          <p:cNvSpPr>
            <a:spLocks noGrp="1"/>
          </p:cNvSpPr>
          <p:nvPr>
            <p:ph type="chart" sz="quarter" idx="12"/>
          </p:nvPr>
        </p:nvSpPr>
        <p:spPr>
          <a:xfrm>
            <a:off x="825600" y="1426659"/>
            <a:ext cx="2589600" cy="2196000"/>
          </a:xfrm>
        </p:spPr>
        <p:txBody>
          <a:bodyPr anchor="ctr"/>
          <a:lstStyle>
            <a:lvl1pPr algn="ctr">
              <a:defRPr/>
            </a:lvl1pPr>
          </a:lstStyle>
          <a:p>
            <a:r>
              <a:rPr lang="en-US" dirty="0" smtClean="0"/>
              <a:t>Click icon to add chart</a:t>
            </a:r>
            <a:endParaRPr lang="en-GB" dirty="0" smtClean="0"/>
          </a:p>
        </p:txBody>
      </p:sp>
      <p:sp>
        <p:nvSpPr>
          <p:cNvPr id="7" name="Text Placeholder 8"/>
          <p:cNvSpPr>
            <a:spLocks noGrp="1"/>
          </p:cNvSpPr>
          <p:nvPr>
            <p:ph type="body" sz="quarter" idx="10"/>
          </p:nvPr>
        </p:nvSpPr>
        <p:spPr>
          <a:xfrm>
            <a:off x="825600" y="3830800"/>
            <a:ext cx="2589600" cy="21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Chart Placeholder 4"/>
          <p:cNvSpPr>
            <a:spLocks noGrp="1"/>
          </p:cNvSpPr>
          <p:nvPr>
            <p:ph type="chart" sz="quarter" idx="13"/>
          </p:nvPr>
        </p:nvSpPr>
        <p:spPr>
          <a:xfrm>
            <a:off x="6529800" y="1426659"/>
            <a:ext cx="2550600" cy="2196000"/>
          </a:xfrm>
        </p:spPr>
        <p:txBody>
          <a:bodyPr anchor="ctr"/>
          <a:lstStyle>
            <a:lvl1pPr algn="ctr">
              <a:defRPr/>
            </a:lvl1pPr>
          </a:lstStyle>
          <a:p>
            <a:r>
              <a:rPr lang="en-US" dirty="0" smtClean="0"/>
              <a:t>Click icon to add chart</a:t>
            </a:r>
            <a:endParaRPr lang="en-GB" dirty="0" smtClean="0"/>
          </a:p>
        </p:txBody>
      </p:sp>
      <p:sp>
        <p:nvSpPr>
          <p:cNvPr id="9" name="Text Placeholder 8"/>
          <p:cNvSpPr>
            <a:spLocks noGrp="1"/>
          </p:cNvSpPr>
          <p:nvPr>
            <p:ph type="body" sz="quarter" idx="14"/>
          </p:nvPr>
        </p:nvSpPr>
        <p:spPr>
          <a:xfrm>
            <a:off x="3658200" y="3830800"/>
            <a:ext cx="2589600" cy="21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8"/>
          <p:cNvSpPr>
            <a:spLocks noGrp="1"/>
          </p:cNvSpPr>
          <p:nvPr>
            <p:ph type="body" sz="quarter" idx="15"/>
          </p:nvPr>
        </p:nvSpPr>
        <p:spPr>
          <a:xfrm>
            <a:off x="6490800" y="3830800"/>
            <a:ext cx="2589600" cy="21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11" name="Text Placeholder 4"/>
          <p:cNvSpPr>
            <a:spLocks noGrp="1"/>
          </p:cNvSpPr>
          <p:nvPr>
            <p:ph type="body" sz="quarter" idx="16"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3441336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25600" y="1422400"/>
            <a:ext cx="8254800" cy="4604400"/>
          </a:xfrm>
        </p:spPr>
        <p:txBody>
          <a:bodyPr anchor="ctr"/>
          <a:lstStyle>
            <a:lvl1pPr algn="ctr">
              <a:defRPr/>
            </a:lvl1pPr>
          </a:lstStyle>
          <a:p>
            <a:r>
              <a:rPr lang="en-US" dirty="0" smtClean="0"/>
              <a:t>Click icon to add picture</a:t>
            </a:r>
            <a:endParaRPr lang="en-GB" dirty="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a:p>
        </p:txBody>
      </p:sp>
      <p:sp>
        <p:nvSpPr>
          <p:cNvPr id="5"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1546685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9700"/>
            <a:ext cx="9906000" cy="6838300"/>
          </a:xfrm>
        </p:spPr>
        <p:txBody>
          <a:bodyPr anchor="ctr"/>
          <a:lstStyle>
            <a:lvl1pPr algn="ctr">
              <a:defRPr/>
            </a:lvl1pPr>
          </a:lstStyle>
          <a:p>
            <a:r>
              <a:rPr lang="en-US" dirty="0" smtClean="0"/>
              <a:t>Click icon to add picture</a:t>
            </a:r>
            <a:endParaRPr lang="en-GB" dirty="0"/>
          </a:p>
        </p:txBody>
      </p:sp>
    </p:spTree>
    <p:extLst>
      <p:ext uri="{BB962C8B-B14F-4D97-AF65-F5344CB8AC3E}">
        <p14:creationId xmlns:p14="http://schemas.microsoft.com/office/powerpoint/2010/main" val="290061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Left vertical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74700" y="1339200"/>
            <a:ext cx="5448300" cy="3510000"/>
          </a:xfrm>
        </p:spPr>
        <p:txBody>
          <a:bodyPr anchor="t" anchorCtr="0"/>
          <a:lstStyle>
            <a:lvl1pPr algn="l">
              <a:defRPr sz="11000">
                <a:solidFill>
                  <a:srgbClr val="00338D"/>
                </a:solidFill>
              </a:defRPr>
            </a:lvl1pPr>
          </a:lstStyle>
          <a:p>
            <a:r>
              <a:rPr lang="en-GB" dirty="0" smtClean="0"/>
              <a:t>Title slide – left vertical image</a:t>
            </a:r>
            <a:endParaRPr lang="en-US" dirty="0"/>
          </a:p>
        </p:txBody>
      </p:sp>
      <p:sp>
        <p:nvSpPr>
          <p:cNvPr id="5" name="Freeform 19"/>
          <p:cNvSpPr>
            <a:spLocks noEditPoints="1"/>
          </p:cNvSpPr>
          <p:nvPr userDrawn="1"/>
        </p:nvSpPr>
        <p:spPr bwMode="auto">
          <a:xfrm>
            <a:off x="4005900"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 name="Text Placeholder 3"/>
          <p:cNvSpPr>
            <a:spLocks noGrp="1"/>
          </p:cNvSpPr>
          <p:nvPr>
            <p:ph type="body" sz="quarter" idx="11"/>
          </p:nvPr>
        </p:nvSpPr>
        <p:spPr>
          <a:xfrm>
            <a:off x="4005900" y="5036400"/>
            <a:ext cx="5417100"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82056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2336184"/>
            <a:ext cx="15249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2508075" y="2336184"/>
            <a:ext cx="15249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8"/>
          <p:cNvSpPr>
            <a:spLocks noGrp="1"/>
          </p:cNvSpPr>
          <p:nvPr>
            <p:ph type="body" sz="quarter" idx="12"/>
          </p:nvPr>
        </p:nvSpPr>
        <p:spPr>
          <a:xfrm>
            <a:off x="4190550" y="2336184"/>
            <a:ext cx="15249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5873025" y="2336184"/>
            <a:ext cx="15249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4" hasCustomPrompt="1"/>
          </p:nvPr>
        </p:nvSpPr>
        <p:spPr>
          <a:xfrm>
            <a:off x="825600" y="1426659"/>
            <a:ext cx="1524900" cy="604800"/>
          </a:xfrm>
          <a:prstGeom prst="homePlate">
            <a:avLst>
              <a:gd name="adj" fmla="val 31970"/>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5" name="Text Placeholder 12"/>
          <p:cNvSpPr>
            <a:spLocks noGrp="1"/>
          </p:cNvSpPr>
          <p:nvPr>
            <p:ph type="body" sz="quarter" idx="15" hasCustomPrompt="1"/>
          </p:nvPr>
        </p:nvSpPr>
        <p:spPr>
          <a:xfrm>
            <a:off x="2508075" y="1426659"/>
            <a:ext cx="15249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6" name="Text Placeholder 12"/>
          <p:cNvSpPr>
            <a:spLocks noGrp="1"/>
          </p:cNvSpPr>
          <p:nvPr>
            <p:ph type="body" sz="quarter" idx="16" hasCustomPrompt="1"/>
          </p:nvPr>
        </p:nvSpPr>
        <p:spPr>
          <a:xfrm>
            <a:off x="4190550" y="1426659"/>
            <a:ext cx="15249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7" name="Text Placeholder 12"/>
          <p:cNvSpPr>
            <a:spLocks noGrp="1"/>
          </p:cNvSpPr>
          <p:nvPr>
            <p:ph type="body" sz="quarter" idx="17" hasCustomPrompt="1"/>
          </p:nvPr>
        </p:nvSpPr>
        <p:spPr>
          <a:xfrm>
            <a:off x="5873025" y="1426659"/>
            <a:ext cx="15249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1" name="Text Placeholder 12"/>
          <p:cNvSpPr>
            <a:spLocks noGrp="1"/>
          </p:cNvSpPr>
          <p:nvPr>
            <p:ph type="body" sz="quarter" idx="18" hasCustomPrompt="1"/>
          </p:nvPr>
        </p:nvSpPr>
        <p:spPr>
          <a:xfrm>
            <a:off x="7555500" y="1426659"/>
            <a:ext cx="15249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2" name="Text Placeholder 8"/>
          <p:cNvSpPr>
            <a:spLocks noGrp="1"/>
          </p:cNvSpPr>
          <p:nvPr>
            <p:ph type="body" sz="quarter" idx="19"/>
          </p:nvPr>
        </p:nvSpPr>
        <p:spPr>
          <a:xfrm>
            <a:off x="7555500" y="2336184"/>
            <a:ext cx="15249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14" name="Text Placeholder 4"/>
          <p:cNvSpPr>
            <a:spLocks noGrp="1"/>
          </p:cNvSpPr>
          <p:nvPr>
            <p:ph type="body" sz="quarter" idx="20"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2877598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2336184"/>
            <a:ext cx="19071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8"/>
          <p:cNvSpPr>
            <a:spLocks noGrp="1"/>
          </p:cNvSpPr>
          <p:nvPr>
            <p:ph type="body" sz="quarter" idx="11"/>
          </p:nvPr>
        </p:nvSpPr>
        <p:spPr>
          <a:xfrm>
            <a:off x="2941500" y="2336184"/>
            <a:ext cx="19071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8"/>
          <p:cNvSpPr>
            <a:spLocks noGrp="1"/>
          </p:cNvSpPr>
          <p:nvPr>
            <p:ph type="body" sz="quarter" idx="12"/>
          </p:nvPr>
        </p:nvSpPr>
        <p:spPr>
          <a:xfrm>
            <a:off x="5057400" y="2336184"/>
            <a:ext cx="19071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7173300" y="2336184"/>
            <a:ext cx="1907100" cy="3690616"/>
          </a:xfrm>
        </p:spPr>
        <p:txBody>
          <a:bodyPr/>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4" hasCustomPrompt="1"/>
          </p:nvPr>
        </p:nvSpPr>
        <p:spPr>
          <a:xfrm>
            <a:off x="825600" y="1426659"/>
            <a:ext cx="1907100" cy="604800"/>
          </a:xfrm>
          <a:prstGeom prst="homePlate">
            <a:avLst>
              <a:gd name="adj" fmla="val 31970"/>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5" name="Text Placeholder 12"/>
          <p:cNvSpPr>
            <a:spLocks noGrp="1"/>
          </p:cNvSpPr>
          <p:nvPr>
            <p:ph type="body" sz="quarter" idx="15" hasCustomPrompt="1"/>
          </p:nvPr>
        </p:nvSpPr>
        <p:spPr>
          <a:xfrm>
            <a:off x="2941500" y="1426659"/>
            <a:ext cx="19071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6" name="Text Placeholder 12"/>
          <p:cNvSpPr>
            <a:spLocks noGrp="1"/>
          </p:cNvSpPr>
          <p:nvPr>
            <p:ph type="body" sz="quarter" idx="16" hasCustomPrompt="1"/>
          </p:nvPr>
        </p:nvSpPr>
        <p:spPr>
          <a:xfrm>
            <a:off x="5057400" y="1426659"/>
            <a:ext cx="19071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7" name="Text Placeholder 12"/>
          <p:cNvSpPr>
            <a:spLocks noGrp="1"/>
          </p:cNvSpPr>
          <p:nvPr>
            <p:ph type="body" sz="quarter" idx="17" hasCustomPrompt="1"/>
          </p:nvPr>
        </p:nvSpPr>
        <p:spPr>
          <a:xfrm>
            <a:off x="7173300" y="1426659"/>
            <a:ext cx="1907100" cy="604800"/>
          </a:xfrm>
          <a:prstGeom prst="chevron">
            <a:avLst>
              <a:gd name="adj" fmla="val 31101"/>
            </a:avLst>
          </a:prstGeom>
          <a:solidFill>
            <a:schemeClr val="tx2"/>
          </a:solidFill>
        </p:spPr>
        <p:txBody>
          <a:bodyPr lIns="54000" tIns="54000" rIns="54000" bIns="54000" anchor="ctr"/>
          <a:lstStyle>
            <a:lvl1pPr algn="l">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3" name="Title 2"/>
          <p:cNvSpPr>
            <a:spLocks noGrp="1"/>
          </p:cNvSpPr>
          <p:nvPr>
            <p:ph type="title"/>
          </p:nvPr>
        </p:nvSpPr>
        <p:spPr>
          <a:xfrm>
            <a:off x="825600" y="451575"/>
            <a:ext cx="8254800" cy="723600"/>
          </a:xfrm>
        </p:spPr>
        <p:txBody>
          <a:bodyPr/>
          <a:lstStyle/>
          <a:p>
            <a:r>
              <a:rPr lang="en-US" smtClean="0"/>
              <a:t>Click to edit Master title style</a:t>
            </a:r>
            <a:endParaRPr lang="en-GB"/>
          </a:p>
        </p:txBody>
      </p:sp>
      <p:sp>
        <p:nvSpPr>
          <p:cNvPr id="11" name="Text Placeholder 4"/>
          <p:cNvSpPr>
            <a:spLocks noGrp="1"/>
          </p:cNvSpPr>
          <p:nvPr>
            <p:ph type="body" sz="quarter" idx="18"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268386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5" name="Text Placeholder 8"/>
          <p:cNvSpPr>
            <a:spLocks noGrp="1"/>
          </p:cNvSpPr>
          <p:nvPr>
            <p:ph type="body" sz="quarter" idx="12"/>
          </p:nvPr>
        </p:nvSpPr>
        <p:spPr>
          <a:xfrm>
            <a:off x="5963100" y="4532800"/>
            <a:ext cx="3127800" cy="14940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5963100" y="1784424"/>
            <a:ext cx="3127800" cy="14940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4" hasCustomPrompt="1"/>
          </p:nvPr>
        </p:nvSpPr>
        <p:spPr>
          <a:xfrm>
            <a:off x="4357201" y="3191932"/>
            <a:ext cx="1191600" cy="1191600"/>
          </a:xfrm>
          <a:prstGeom prst="ellipse">
            <a:avLst/>
          </a:prstGeom>
          <a:solidFill>
            <a:schemeClr val="accent1"/>
          </a:solidFill>
        </p:spPr>
        <p:txBody>
          <a:bodyPr lIns="54000" tIns="54000" rIns="54000" bIns="54000"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smtClean="0"/>
              <a:t>Click to add text</a:t>
            </a:r>
            <a:endParaRPr lang="en-GB" dirty="0"/>
          </a:p>
        </p:txBody>
      </p:sp>
      <p:sp>
        <p:nvSpPr>
          <p:cNvPr id="11" name="Text Placeholder 8"/>
          <p:cNvSpPr>
            <a:spLocks noGrp="1"/>
          </p:cNvSpPr>
          <p:nvPr>
            <p:ph type="body" sz="quarter" idx="15"/>
          </p:nvPr>
        </p:nvSpPr>
        <p:spPr>
          <a:xfrm>
            <a:off x="5963100" y="1428430"/>
            <a:ext cx="31278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2" name="Text Placeholder 8"/>
          <p:cNvSpPr>
            <a:spLocks noGrp="1"/>
          </p:cNvSpPr>
          <p:nvPr>
            <p:ph type="body" sz="quarter" idx="16"/>
          </p:nvPr>
        </p:nvSpPr>
        <p:spPr>
          <a:xfrm>
            <a:off x="5963100" y="4182242"/>
            <a:ext cx="31278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4" name="Text Placeholder 8"/>
          <p:cNvSpPr>
            <a:spLocks noGrp="1"/>
          </p:cNvSpPr>
          <p:nvPr>
            <p:ph type="body" sz="quarter" idx="17"/>
          </p:nvPr>
        </p:nvSpPr>
        <p:spPr>
          <a:xfrm>
            <a:off x="815100" y="4532800"/>
            <a:ext cx="3127800" cy="14940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8"/>
          <p:cNvSpPr>
            <a:spLocks noGrp="1"/>
          </p:cNvSpPr>
          <p:nvPr>
            <p:ph type="body" sz="quarter" idx="18"/>
          </p:nvPr>
        </p:nvSpPr>
        <p:spPr>
          <a:xfrm>
            <a:off x="815100" y="4182242"/>
            <a:ext cx="31278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9" name="Text Placeholder 8"/>
          <p:cNvSpPr>
            <a:spLocks noGrp="1"/>
          </p:cNvSpPr>
          <p:nvPr>
            <p:ph type="body" sz="quarter" idx="19"/>
          </p:nvPr>
        </p:nvSpPr>
        <p:spPr>
          <a:xfrm>
            <a:off x="815100" y="1784424"/>
            <a:ext cx="3127800" cy="14940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8"/>
          <p:cNvSpPr>
            <a:spLocks noGrp="1"/>
          </p:cNvSpPr>
          <p:nvPr>
            <p:ph type="body" sz="quarter" idx="20"/>
          </p:nvPr>
        </p:nvSpPr>
        <p:spPr>
          <a:xfrm>
            <a:off x="815100" y="1428430"/>
            <a:ext cx="31278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3" name="Right Arrow 2"/>
          <p:cNvSpPr/>
          <p:nvPr userDrawn="1"/>
        </p:nvSpPr>
        <p:spPr>
          <a:xfrm rot="2655894">
            <a:off x="4100849" y="2812312"/>
            <a:ext cx="413400" cy="378000"/>
          </a:xfrm>
          <a:prstGeom prst="rightArrow">
            <a:avLst>
              <a:gd name="adj1" fmla="val 65119"/>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l"/>
            <a:endParaRPr lang="en-GB" sz="1000" dirty="0">
              <a:solidFill>
                <a:schemeClr val="bg1"/>
              </a:solidFill>
            </a:endParaRPr>
          </a:p>
        </p:txBody>
      </p:sp>
      <p:sp>
        <p:nvSpPr>
          <p:cNvPr id="21" name="Right Arrow 20"/>
          <p:cNvSpPr/>
          <p:nvPr userDrawn="1"/>
        </p:nvSpPr>
        <p:spPr>
          <a:xfrm rot="18944106" flipH="1">
            <a:off x="5391752" y="2812312"/>
            <a:ext cx="413400" cy="378000"/>
          </a:xfrm>
          <a:prstGeom prst="rightArrow">
            <a:avLst>
              <a:gd name="adj1" fmla="val 65119"/>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l"/>
            <a:endParaRPr lang="en-GB" sz="1000" dirty="0">
              <a:solidFill>
                <a:schemeClr val="bg1"/>
              </a:solidFill>
            </a:endParaRPr>
          </a:p>
        </p:txBody>
      </p:sp>
      <p:sp>
        <p:nvSpPr>
          <p:cNvPr id="22" name="Right Arrow 21"/>
          <p:cNvSpPr/>
          <p:nvPr userDrawn="1"/>
        </p:nvSpPr>
        <p:spPr>
          <a:xfrm rot="18944106" flipV="1">
            <a:off x="4100849" y="4385153"/>
            <a:ext cx="413400" cy="378000"/>
          </a:xfrm>
          <a:prstGeom prst="rightArrow">
            <a:avLst>
              <a:gd name="adj1" fmla="val 65119"/>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l"/>
            <a:endParaRPr lang="en-GB" sz="1000" dirty="0">
              <a:solidFill>
                <a:schemeClr val="bg1"/>
              </a:solidFill>
            </a:endParaRPr>
          </a:p>
        </p:txBody>
      </p:sp>
      <p:sp>
        <p:nvSpPr>
          <p:cNvPr id="23" name="Right Arrow 22"/>
          <p:cNvSpPr/>
          <p:nvPr userDrawn="1"/>
        </p:nvSpPr>
        <p:spPr>
          <a:xfrm rot="2655894" flipH="1" flipV="1">
            <a:off x="5391752" y="4385153"/>
            <a:ext cx="413400" cy="378000"/>
          </a:xfrm>
          <a:prstGeom prst="rightArrow">
            <a:avLst>
              <a:gd name="adj1" fmla="val 65119"/>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l"/>
            <a:endParaRPr lang="en-GB" sz="1000" dirty="0">
              <a:solidFill>
                <a:schemeClr val="bg1"/>
              </a:solidFill>
            </a:endParaRPr>
          </a:p>
        </p:txBody>
      </p:sp>
      <p:sp>
        <p:nvSpPr>
          <p:cNvPr id="4" name="Title 3"/>
          <p:cNvSpPr>
            <a:spLocks noGrp="1"/>
          </p:cNvSpPr>
          <p:nvPr>
            <p:ph type="title"/>
          </p:nvPr>
        </p:nvSpPr>
        <p:spPr/>
        <p:txBody>
          <a:bodyPr/>
          <a:lstStyle/>
          <a:p>
            <a:r>
              <a:rPr lang="en-US" smtClean="0"/>
              <a:t>Click to edit Master title style</a:t>
            </a:r>
            <a:endParaRPr lang="en-GB" dirty="0"/>
          </a:p>
        </p:txBody>
      </p:sp>
      <p:sp>
        <p:nvSpPr>
          <p:cNvPr id="16"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169571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815100" y="1781375"/>
            <a:ext cx="4036500" cy="4245425"/>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8"/>
          <p:cNvSpPr>
            <a:spLocks noGrp="1"/>
          </p:cNvSpPr>
          <p:nvPr>
            <p:ph type="body" sz="quarter" idx="20"/>
          </p:nvPr>
        </p:nvSpPr>
        <p:spPr>
          <a:xfrm>
            <a:off x="815100" y="1426659"/>
            <a:ext cx="40365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6" name="Text Placeholder 8"/>
          <p:cNvSpPr>
            <a:spLocks noGrp="1"/>
          </p:cNvSpPr>
          <p:nvPr>
            <p:ph type="body" sz="quarter" idx="21"/>
          </p:nvPr>
        </p:nvSpPr>
        <p:spPr>
          <a:xfrm>
            <a:off x="5054400" y="1781375"/>
            <a:ext cx="4036500" cy="4245425"/>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Text Placeholder 8"/>
          <p:cNvSpPr>
            <a:spLocks noGrp="1"/>
          </p:cNvSpPr>
          <p:nvPr>
            <p:ph type="body" sz="quarter" idx="22"/>
          </p:nvPr>
        </p:nvSpPr>
        <p:spPr>
          <a:xfrm>
            <a:off x="5054400" y="1426659"/>
            <a:ext cx="40365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GB"/>
          </a:p>
        </p:txBody>
      </p:sp>
      <p:sp>
        <p:nvSpPr>
          <p:cNvPr id="7"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385535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5" name="Text Placeholder 8"/>
          <p:cNvSpPr>
            <a:spLocks noGrp="1"/>
          </p:cNvSpPr>
          <p:nvPr>
            <p:ph type="body" sz="quarter" idx="12"/>
          </p:nvPr>
        </p:nvSpPr>
        <p:spPr>
          <a:xfrm>
            <a:off x="5054325" y="4241200"/>
            <a:ext cx="4035600" cy="17856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5054325" y="1784424"/>
            <a:ext cx="4035600" cy="17856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5"/>
          </p:nvPr>
        </p:nvSpPr>
        <p:spPr>
          <a:xfrm>
            <a:off x="5054325" y="1428430"/>
            <a:ext cx="40356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2" name="Text Placeholder 8"/>
          <p:cNvSpPr>
            <a:spLocks noGrp="1"/>
          </p:cNvSpPr>
          <p:nvPr>
            <p:ph type="body" sz="quarter" idx="16"/>
          </p:nvPr>
        </p:nvSpPr>
        <p:spPr>
          <a:xfrm>
            <a:off x="5054325" y="3890142"/>
            <a:ext cx="40356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4" name="Text Placeholder 8"/>
          <p:cNvSpPr>
            <a:spLocks noGrp="1"/>
          </p:cNvSpPr>
          <p:nvPr>
            <p:ph type="body" sz="quarter" idx="17"/>
          </p:nvPr>
        </p:nvSpPr>
        <p:spPr>
          <a:xfrm>
            <a:off x="815100" y="4241200"/>
            <a:ext cx="4035600" cy="17856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 Placeholder 8"/>
          <p:cNvSpPr>
            <a:spLocks noGrp="1"/>
          </p:cNvSpPr>
          <p:nvPr>
            <p:ph type="body" sz="quarter" idx="18"/>
          </p:nvPr>
        </p:nvSpPr>
        <p:spPr>
          <a:xfrm>
            <a:off x="815100" y="3890142"/>
            <a:ext cx="40356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9" name="Text Placeholder 8"/>
          <p:cNvSpPr>
            <a:spLocks noGrp="1"/>
          </p:cNvSpPr>
          <p:nvPr>
            <p:ph type="body" sz="quarter" idx="19"/>
          </p:nvPr>
        </p:nvSpPr>
        <p:spPr>
          <a:xfrm>
            <a:off x="815100" y="1784424"/>
            <a:ext cx="4035600" cy="17856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Text Placeholder 8"/>
          <p:cNvSpPr>
            <a:spLocks noGrp="1"/>
          </p:cNvSpPr>
          <p:nvPr>
            <p:ph type="body" sz="quarter" idx="20"/>
          </p:nvPr>
        </p:nvSpPr>
        <p:spPr>
          <a:xfrm>
            <a:off x="815100" y="1428430"/>
            <a:ext cx="4035600" cy="360000"/>
          </a:xfrm>
          <a:solidFill>
            <a:schemeClr val="tx2"/>
          </a:solidFill>
          <a:ln w="6350">
            <a:solidFill>
              <a:schemeClr val="tx2"/>
            </a:solidFill>
          </a:ln>
        </p:spPr>
        <p:txBody>
          <a:bodyPr lIns="54000" tIns="54000" rIns="54000" bIns="54000" anchor="ctr"/>
          <a:lstStyle>
            <a:lvl1pPr>
              <a:defRPr sz="1000">
                <a:solidFill>
                  <a:schemeClr val="bg1"/>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4" name="Title 3"/>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13"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899627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D - NO HEADING">
    <p:spTree>
      <p:nvGrpSpPr>
        <p:cNvPr id="1" name=""/>
        <p:cNvGrpSpPr/>
        <p:nvPr/>
      </p:nvGrpSpPr>
      <p:grpSpPr>
        <a:xfrm>
          <a:off x="0" y="0"/>
          <a:ext cx="0" cy="0"/>
          <a:chOff x="0" y="0"/>
          <a:chExt cx="0" cy="0"/>
        </a:xfrm>
      </p:grpSpPr>
      <p:sp>
        <p:nvSpPr>
          <p:cNvPr id="5" name="Text Placeholder 8"/>
          <p:cNvSpPr>
            <a:spLocks noGrp="1"/>
          </p:cNvSpPr>
          <p:nvPr>
            <p:ph type="body" sz="quarter" idx="12"/>
          </p:nvPr>
        </p:nvSpPr>
        <p:spPr>
          <a:xfrm>
            <a:off x="5064825" y="3829182"/>
            <a:ext cx="4035600" cy="22032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8"/>
          <p:cNvSpPr>
            <a:spLocks noGrp="1"/>
          </p:cNvSpPr>
          <p:nvPr>
            <p:ph type="body" sz="quarter" idx="13"/>
          </p:nvPr>
        </p:nvSpPr>
        <p:spPr>
          <a:xfrm>
            <a:off x="5054325" y="1422400"/>
            <a:ext cx="4035600" cy="2204719"/>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ext Placeholder 8"/>
          <p:cNvSpPr>
            <a:spLocks noGrp="1"/>
          </p:cNvSpPr>
          <p:nvPr>
            <p:ph type="body" sz="quarter" idx="17"/>
          </p:nvPr>
        </p:nvSpPr>
        <p:spPr>
          <a:xfrm>
            <a:off x="825600" y="3829182"/>
            <a:ext cx="4035600" cy="2203200"/>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Text Placeholder 8"/>
          <p:cNvSpPr>
            <a:spLocks noGrp="1"/>
          </p:cNvSpPr>
          <p:nvPr>
            <p:ph type="body" sz="quarter" idx="19"/>
          </p:nvPr>
        </p:nvSpPr>
        <p:spPr>
          <a:xfrm>
            <a:off x="815100" y="1422400"/>
            <a:ext cx="4035600" cy="2204719"/>
          </a:xfrm>
          <a:ln w="6350">
            <a:solidFill>
              <a:schemeClr val="tx2"/>
            </a:solidFill>
          </a:ln>
        </p:spPr>
        <p:txBody>
          <a:bodyPr lIns="54000" tIns="54000" rIns="54000" bIns="54000"/>
          <a:lstStyle>
            <a:lvl1pPr>
              <a:defRPr sz="1000"/>
            </a:lvl1pPr>
            <a:lvl2pPr>
              <a:defRPr sz="1000"/>
            </a:lvl2pPr>
            <a:lvl3pPr>
              <a:defRPr sz="10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itle 3"/>
          <p:cNvSpPr>
            <a:spLocks noGrp="1"/>
          </p:cNvSpPr>
          <p:nvPr>
            <p:ph type="title"/>
          </p:nvPr>
        </p:nvSpPr>
        <p:spPr>
          <a:xfrm>
            <a:off x="825600" y="451575"/>
            <a:ext cx="8254800" cy="723600"/>
          </a:xfrm>
        </p:spPr>
        <p:txBody>
          <a:bodyPr/>
          <a:lstStyle/>
          <a:p>
            <a:r>
              <a:rPr lang="en-US" smtClean="0"/>
              <a:t>Click to edit Master title style</a:t>
            </a:r>
            <a:endParaRPr lang="en-GB" dirty="0"/>
          </a:p>
        </p:txBody>
      </p:sp>
      <p:sp>
        <p:nvSpPr>
          <p:cNvPr id="13" name="Text Placeholder 4"/>
          <p:cNvSpPr>
            <a:spLocks noGrp="1"/>
          </p:cNvSpPr>
          <p:nvPr>
            <p:ph type="body" sz="quarter" idx="11" hasCustomPrompt="1"/>
          </p:nvPr>
        </p:nvSpPr>
        <p:spPr>
          <a:xfrm>
            <a:off x="825600" y="203863"/>
            <a:ext cx="8254800" cy="169200"/>
          </a:xfrm>
        </p:spPr>
        <p:txBody>
          <a:bodyPr anchor="b"/>
          <a:lstStyle>
            <a:lvl1pPr>
              <a:spcAft>
                <a:spcPts val="0"/>
              </a:spcAft>
              <a:defRPr sz="1200"/>
            </a:lvl1pPr>
          </a:lstStyle>
          <a:p>
            <a:pPr lvl="0"/>
            <a:r>
              <a:rPr lang="en-US" dirty="0" smtClean="0"/>
              <a:t>Super title here</a:t>
            </a:r>
          </a:p>
        </p:txBody>
      </p:sp>
    </p:spTree>
    <p:extLst>
      <p:ext uri="{BB962C8B-B14F-4D97-AF65-F5344CB8AC3E}">
        <p14:creationId xmlns:p14="http://schemas.microsoft.com/office/powerpoint/2010/main" val="1062860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5200" y="1346400"/>
            <a:ext cx="6708000" cy="3510000"/>
          </a:xfrm>
        </p:spPr>
        <p:txBody>
          <a:bodyPr anchor="t" anchorCtr="0"/>
          <a:lstStyle>
            <a:lvl1pPr algn="l">
              <a:defRPr sz="11000">
                <a:solidFill>
                  <a:schemeClr val="bg1"/>
                </a:solidFill>
              </a:defRPr>
            </a:lvl1pPr>
          </a:lstStyle>
          <a:p>
            <a:r>
              <a:rPr lang="en-US" smtClean="0"/>
              <a:t>Click to edit Master title style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7" name="Freeform 19"/>
          <p:cNvSpPr>
            <a:spLocks noEditPoints="1"/>
          </p:cNvSpPr>
          <p:nvPr userDrawn="1"/>
        </p:nvSpPr>
        <p:spPr bwMode="auto">
          <a:xfrm>
            <a:off x="2236108"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949839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GB" dirty="0" smtClean="0"/>
              <a:t>Section divider one title style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5" name="Freeform 19"/>
          <p:cNvSpPr>
            <a:spLocks noEditPoints="1"/>
          </p:cNvSpPr>
          <p:nvPr userDrawn="1"/>
        </p:nvSpPr>
        <p:spPr bwMode="auto">
          <a:xfrm>
            <a:off x="2236108"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86961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6D207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GB" dirty="0" smtClean="0"/>
              <a:t>Section divider two title style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5" name="Freeform 19"/>
          <p:cNvSpPr>
            <a:spLocks noEditPoints="1"/>
          </p:cNvSpPr>
          <p:nvPr userDrawn="1"/>
        </p:nvSpPr>
        <p:spPr bwMode="auto">
          <a:xfrm>
            <a:off x="2236108"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6277108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GB" dirty="0" smtClean="0"/>
              <a:t>Section divider three title style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5" name="Freeform 19"/>
          <p:cNvSpPr>
            <a:spLocks noEditPoints="1"/>
          </p:cNvSpPr>
          <p:nvPr userDrawn="1"/>
        </p:nvSpPr>
        <p:spPr bwMode="auto">
          <a:xfrm>
            <a:off x="2236108"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898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Righ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87800" y="1339200"/>
            <a:ext cx="5472000" cy="3510000"/>
          </a:xfrm>
        </p:spPr>
        <p:txBody>
          <a:bodyPr anchor="t" anchorCtr="0"/>
          <a:lstStyle>
            <a:lvl1pPr algn="l">
              <a:defRPr sz="11000">
                <a:solidFill>
                  <a:schemeClr val="bg1"/>
                </a:solidFill>
              </a:defRPr>
            </a:lvl1pPr>
          </a:lstStyle>
          <a:p>
            <a:r>
              <a:rPr lang="en-GB" dirty="0" smtClean="0"/>
              <a:t>Title slide – </a:t>
            </a:r>
            <a:br>
              <a:rPr lang="en-GB" dirty="0" smtClean="0"/>
            </a:br>
            <a:r>
              <a:rPr lang="en-GB" dirty="0" smtClean="0"/>
              <a:t>right vertical image</a:t>
            </a:r>
            <a:endParaRPr lang="en-US" dirty="0"/>
          </a:p>
        </p:txBody>
      </p:sp>
      <p:sp>
        <p:nvSpPr>
          <p:cNvPr id="9" name="Freeform 19"/>
          <p:cNvSpPr>
            <a:spLocks noEditPoints="1"/>
          </p:cNvSpPr>
          <p:nvPr userDrawn="1"/>
        </p:nvSpPr>
        <p:spPr bwMode="auto">
          <a:xfrm>
            <a:off x="819000"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 Placeholder 3"/>
          <p:cNvSpPr>
            <a:spLocks noGrp="1"/>
          </p:cNvSpPr>
          <p:nvPr>
            <p:ph type="body" sz="quarter" idx="11"/>
          </p:nvPr>
        </p:nvSpPr>
        <p:spPr>
          <a:xfrm>
            <a:off x="819000" y="5036400"/>
            <a:ext cx="54720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65664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rgbClr val="00A3A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GB" dirty="0" smtClean="0"/>
              <a:t>Section divider four title style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dirty="0">
              <a:latin typeface="Arial" panose="020B0604020202020204" pitchFamily="34" charset="0"/>
            </a:endParaRPr>
          </a:p>
        </p:txBody>
      </p:sp>
      <p:sp>
        <p:nvSpPr>
          <p:cNvPr id="5" name="Freeform 19"/>
          <p:cNvSpPr>
            <a:spLocks noEditPoints="1"/>
          </p:cNvSpPr>
          <p:nvPr userDrawn="1"/>
        </p:nvSpPr>
        <p:spPr bwMode="auto">
          <a:xfrm>
            <a:off x="2236108"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811532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object 3"/>
          <p:cNvSpPr/>
          <p:nvPr userDrawn="1"/>
        </p:nvSpPr>
        <p:spPr>
          <a:xfrm>
            <a:off x="3" y="0"/>
            <a:ext cx="82867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dirty="0">
              <a:latin typeface="Arial" panose="020B0604020202020204" pitchFamily="34" charset="0"/>
              <a:sym typeface="Arial" panose="020B0604020202020204" pitchFamily="34" charset="0"/>
            </a:endParaRPr>
          </a:p>
        </p:txBody>
      </p:sp>
      <p:sp>
        <p:nvSpPr>
          <p:cNvPr id="17" name="Freeform 19"/>
          <p:cNvSpPr>
            <a:spLocks noEditPoints="1"/>
          </p:cNvSpPr>
          <p:nvPr userDrawn="1"/>
        </p:nvSpPr>
        <p:spPr bwMode="auto">
          <a:xfrm>
            <a:off x="1715999" y="784800"/>
            <a:ext cx="7776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Text Placeholder 2"/>
          <p:cNvSpPr>
            <a:spLocks noGrp="1"/>
          </p:cNvSpPr>
          <p:nvPr>
            <p:ph type="body" sz="quarter" idx="11"/>
          </p:nvPr>
        </p:nvSpPr>
        <p:spPr>
          <a:xfrm>
            <a:off x="1715999" y="5113339"/>
            <a:ext cx="7375525" cy="554037"/>
          </a:xfrm>
        </p:spPr>
        <p:txBody>
          <a:bodyPr/>
          <a:lstStyle>
            <a:lvl1pPr>
              <a:buFontTx/>
              <a:buNone/>
              <a:defRPr sz="9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smtClean="0"/>
              <a:t>Click to edit Master text styles</a:t>
            </a:r>
          </a:p>
          <a:p>
            <a:pPr lvl="1"/>
            <a:r>
              <a:rPr lang="en-US" smtClean="0"/>
              <a:t>Second level</a:t>
            </a:r>
          </a:p>
        </p:txBody>
      </p:sp>
      <p:sp>
        <p:nvSpPr>
          <p:cNvPr id="18" name="Text Placeholder 2"/>
          <p:cNvSpPr>
            <a:spLocks noGrp="1"/>
          </p:cNvSpPr>
          <p:nvPr>
            <p:ph type="body" sz="quarter" idx="12"/>
          </p:nvPr>
        </p:nvSpPr>
        <p:spPr>
          <a:xfrm>
            <a:off x="1715999" y="5902325"/>
            <a:ext cx="7375525" cy="119064"/>
          </a:xfrm>
        </p:spPr>
        <p:txBody>
          <a:bodyPr/>
          <a:lstStyle>
            <a:lvl1pPr>
              <a:buFontTx/>
              <a:buNone/>
              <a:defRPr sz="9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smtClean="0"/>
              <a:t>Click to edit Master text styles</a:t>
            </a:r>
          </a:p>
        </p:txBody>
      </p:sp>
      <p:sp>
        <p:nvSpPr>
          <p:cNvPr id="19" name="Text Placeholder 2"/>
          <p:cNvSpPr>
            <a:spLocks noGrp="1"/>
          </p:cNvSpPr>
          <p:nvPr>
            <p:ph type="body" sz="quarter" idx="13"/>
          </p:nvPr>
        </p:nvSpPr>
        <p:spPr>
          <a:xfrm>
            <a:off x="1715999" y="4313239"/>
            <a:ext cx="7375525" cy="554037"/>
          </a:xfrm>
        </p:spPr>
        <p:txBody>
          <a:bodyPr/>
          <a:lstStyle>
            <a:lvl1pPr>
              <a:buFontTx/>
              <a:buNone/>
              <a:defRPr sz="9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smtClean="0"/>
              <a:t>Click to edit Master text styles</a:t>
            </a:r>
          </a:p>
          <a:p>
            <a:pPr lvl="1"/>
            <a:r>
              <a:rPr lang="en-US" smtClean="0"/>
              <a:t>Second level</a:t>
            </a:r>
          </a:p>
        </p:txBody>
      </p:sp>
      <p:sp>
        <p:nvSpPr>
          <p:cNvPr id="20" name="Text Placeholder 2"/>
          <p:cNvSpPr>
            <a:spLocks noGrp="1"/>
          </p:cNvSpPr>
          <p:nvPr>
            <p:ph type="body" sz="quarter" idx="14"/>
          </p:nvPr>
        </p:nvSpPr>
        <p:spPr>
          <a:xfrm>
            <a:off x="1715999" y="3948112"/>
            <a:ext cx="2052000" cy="119064"/>
          </a:xfrm>
        </p:spPr>
        <p:txBody>
          <a:bodyPr/>
          <a:lstStyle>
            <a:lvl1pPr>
              <a:buFontTx/>
              <a:buNone/>
              <a:defRPr sz="10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smtClean="0"/>
              <a:t>Click to edit Master text styles</a:t>
            </a:r>
          </a:p>
        </p:txBody>
      </p:sp>
      <p:sp>
        <p:nvSpPr>
          <p:cNvPr id="21" name="Text Placeholder 2"/>
          <p:cNvSpPr>
            <a:spLocks noGrp="1"/>
          </p:cNvSpPr>
          <p:nvPr>
            <p:ph type="body" sz="quarter" idx="15"/>
          </p:nvPr>
        </p:nvSpPr>
        <p:spPr>
          <a:xfrm>
            <a:off x="4775338" y="3948112"/>
            <a:ext cx="2052000" cy="119064"/>
          </a:xfrm>
        </p:spPr>
        <p:txBody>
          <a:bodyPr/>
          <a:lstStyle>
            <a:lvl1pPr>
              <a:buFontTx/>
              <a:buNone/>
              <a:defRPr sz="10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smtClean="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5999" y="3442555"/>
            <a:ext cx="2523749" cy="384049"/>
          </a:xfrm>
          <a:prstGeom prst="rect">
            <a:avLst/>
          </a:prstGeom>
        </p:spPr>
      </p:pic>
      <p:sp>
        <p:nvSpPr>
          <p:cNvPr id="11" name="TextBox 10"/>
          <p:cNvSpPr txBox="1"/>
          <p:nvPr userDrawn="1"/>
        </p:nvSpPr>
        <p:spPr>
          <a:xfrm>
            <a:off x="1935125" y="6680434"/>
            <a:ext cx="6081823" cy="1137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smtClean="0">
                <a:solidFill>
                  <a:schemeClr val="tx1"/>
                </a:solidFill>
                <a:latin typeface="+mn-lt"/>
                <a:ea typeface="+mn-ea"/>
                <a:cs typeface="+mn-cs"/>
              </a:rPr>
              <a:t>Document Classification: KPMG Confidential</a:t>
            </a:r>
          </a:p>
        </p:txBody>
      </p:sp>
    </p:spTree>
    <p:extLst>
      <p:ext uri="{BB962C8B-B14F-4D97-AF65-F5344CB8AC3E}">
        <p14:creationId xmlns:p14="http://schemas.microsoft.com/office/powerpoint/2010/main" val="3267273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815100" y="1209601"/>
            <a:ext cx="8275800" cy="45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5432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815100" y="1209601"/>
            <a:ext cx="8275800" cy="45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22631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815100" y="1209601"/>
            <a:ext cx="8275800" cy="45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8800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8"/>
          <p:cNvSpPr>
            <a:spLocks noGrp="1"/>
          </p:cNvSpPr>
          <p:nvPr>
            <p:ph type="body" sz="quarter" idx="10"/>
          </p:nvPr>
        </p:nvSpPr>
        <p:spPr>
          <a:xfrm>
            <a:off x="815100" y="1209601"/>
            <a:ext cx="8275800" cy="45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718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Left vertical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74700" y="1339200"/>
            <a:ext cx="5448300" cy="3510000"/>
          </a:xfrm>
        </p:spPr>
        <p:txBody>
          <a:bodyPr anchor="t" anchorCtr="0"/>
          <a:lstStyle>
            <a:lvl1pPr algn="l">
              <a:defRPr sz="11000">
                <a:solidFill>
                  <a:schemeClr val="bg1"/>
                </a:solidFill>
              </a:defRPr>
            </a:lvl1pPr>
          </a:lstStyle>
          <a:p>
            <a:r>
              <a:rPr lang="en-GB" dirty="0" smtClean="0"/>
              <a:t>Title slide – left vertical image</a:t>
            </a:r>
            <a:endParaRPr lang="en-US" dirty="0"/>
          </a:p>
        </p:txBody>
      </p:sp>
      <p:sp>
        <p:nvSpPr>
          <p:cNvPr id="5" name="Freeform 19"/>
          <p:cNvSpPr>
            <a:spLocks noEditPoints="1"/>
          </p:cNvSpPr>
          <p:nvPr userDrawn="1"/>
        </p:nvSpPr>
        <p:spPr bwMode="auto">
          <a:xfrm>
            <a:off x="4005900"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 name="Text Placeholder 3"/>
          <p:cNvSpPr>
            <a:spLocks noGrp="1"/>
          </p:cNvSpPr>
          <p:nvPr>
            <p:ph type="body" sz="quarter" idx="11"/>
          </p:nvPr>
        </p:nvSpPr>
        <p:spPr>
          <a:xfrm>
            <a:off x="4005900" y="5036400"/>
            <a:ext cx="541710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730871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light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rgbClr val="00338D"/>
                </a:solidFill>
              </a:defRPr>
            </a:lvl1pPr>
          </a:lstStyle>
          <a:p>
            <a:r>
              <a:rPr lang="en-US" dirty="0" smtClean="0"/>
              <a:t>Title slide – singular light </a:t>
            </a:r>
            <a:br>
              <a:rPr lang="en-US" dirty="0" smtClean="0"/>
            </a:br>
            <a:r>
              <a:rPr lang="en-US" dirty="0" smtClean="0"/>
              <a:t>image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Freeform 19"/>
          <p:cNvSpPr>
            <a:spLocks noEditPoints="1"/>
          </p:cNvSpPr>
          <p:nvPr userDrawn="1"/>
        </p:nvSpPr>
        <p:spPr bwMode="auto">
          <a:xfrm>
            <a:off x="2236108"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1100" dirty="0">
              <a:solidFill>
                <a:srgbClr val="00338D"/>
              </a:solidFill>
            </a:endParaRPr>
          </a:p>
        </p:txBody>
      </p:sp>
      <p:sp>
        <p:nvSpPr>
          <p:cNvPr id="8" name="Text Placeholder 3"/>
          <p:cNvSpPr>
            <a:spLocks noGrp="1"/>
          </p:cNvSpPr>
          <p:nvPr>
            <p:ph type="body" sz="quarter" idx="11"/>
          </p:nvPr>
        </p:nvSpPr>
        <p:spPr>
          <a:xfrm>
            <a:off x="2236108" y="5036400"/>
            <a:ext cx="6687092" cy="216000"/>
          </a:xfrm>
        </p:spPr>
        <p:txBody>
          <a:bodyPr/>
          <a:lstStyle>
            <a:lvl1pPr>
              <a:defRPr sz="1100">
                <a:solidFill>
                  <a:srgbClr val="00338D"/>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79990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dark image">
    <p:bg>
      <p:bgPr>
        <a:solidFill>
          <a:srgbClr val="0091D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US" dirty="0" smtClean="0"/>
              <a:t>Title slide – singular dark </a:t>
            </a:r>
            <a:br>
              <a:rPr lang="en-US" dirty="0" smtClean="0"/>
            </a:br>
            <a:r>
              <a:rPr lang="en-US" dirty="0" smtClean="0"/>
              <a:t>image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6D2077"/>
          </a:solidFill>
        </p:spPr>
        <p:txBody>
          <a:bodyPr wrap="square" lIns="0" tIns="0" rIns="0" bIns="0" rtlCol="0">
            <a:noAutofit/>
          </a:bodyPr>
          <a:lstStyle/>
          <a:p>
            <a:endParaRPr sz="1800" dirty="0">
              <a:latin typeface="Arial" panose="020B0604020202020204" pitchFamily="34" charset="0"/>
            </a:endParaRPr>
          </a:p>
        </p:txBody>
      </p:sp>
      <p:sp>
        <p:nvSpPr>
          <p:cNvPr id="6" name="Freeform 19"/>
          <p:cNvSpPr>
            <a:spLocks noEditPoints="1"/>
          </p:cNvSpPr>
          <p:nvPr userDrawn="1"/>
        </p:nvSpPr>
        <p:spPr bwMode="auto">
          <a:xfrm>
            <a:off x="2236108"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100" dirty="0"/>
          </a:p>
        </p:txBody>
      </p:sp>
      <p:sp>
        <p:nvSpPr>
          <p:cNvPr id="8" name="Text Placeholder 3"/>
          <p:cNvSpPr>
            <a:spLocks noGrp="1"/>
          </p:cNvSpPr>
          <p:nvPr>
            <p:ph type="body" sz="quarter" idx="11"/>
          </p:nvPr>
        </p:nvSpPr>
        <p:spPr>
          <a:xfrm>
            <a:off x="2236108" y="5036400"/>
            <a:ext cx="6687092"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2050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Singular image title bar">
    <p:bg>
      <p:bgPr>
        <a:solidFill>
          <a:schemeClr val="accent1"/>
        </a:solidFill>
        <a:effectLst/>
      </p:bgPr>
    </p:bg>
    <p:spTree>
      <p:nvGrpSpPr>
        <p:cNvPr id="1" name=""/>
        <p:cNvGrpSpPr/>
        <p:nvPr/>
      </p:nvGrpSpPr>
      <p:grpSpPr>
        <a:xfrm>
          <a:off x="0" y="0"/>
          <a:ext cx="0" cy="0"/>
          <a:chOff x="0" y="0"/>
          <a:chExt cx="0" cy="0"/>
        </a:xfrm>
      </p:grpSpPr>
      <p:sp>
        <p:nvSpPr>
          <p:cNvPr id="4" name="object 3"/>
          <p:cNvSpPr/>
          <p:nvPr userDrawn="1"/>
        </p:nvSpPr>
        <p:spPr>
          <a:xfrm>
            <a:off x="-1" y="0"/>
            <a:ext cx="39624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83698"/>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787801" y="1339200"/>
            <a:ext cx="2824977" cy="3510000"/>
          </a:xfrm>
        </p:spPr>
        <p:txBody>
          <a:bodyPr anchor="t" anchorCtr="0"/>
          <a:lstStyle>
            <a:lvl1pPr algn="l">
              <a:defRPr sz="7200">
                <a:solidFill>
                  <a:schemeClr val="bg1"/>
                </a:solidFill>
              </a:defRPr>
            </a:lvl1pPr>
          </a:lstStyle>
          <a:p>
            <a:r>
              <a:rPr lang="en-GB" dirty="0" smtClean="0"/>
              <a:t>Title slide – singular image title bar</a:t>
            </a:r>
            <a:endParaRPr lang="en-US" dirty="0"/>
          </a:p>
        </p:txBody>
      </p:sp>
      <p:sp>
        <p:nvSpPr>
          <p:cNvPr id="9" name="Freeform 19"/>
          <p:cNvSpPr>
            <a:spLocks noEditPoints="1"/>
          </p:cNvSpPr>
          <p:nvPr userDrawn="1"/>
        </p:nvSpPr>
        <p:spPr bwMode="auto">
          <a:xfrm>
            <a:off x="819000"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 Placeholder 3"/>
          <p:cNvSpPr>
            <a:spLocks noGrp="1"/>
          </p:cNvSpPr>
          <p:nvPr>
            <p:ph type="body" sz="quarter" idx="11"/>
          </p:nvPr>
        </p:nvSpPr>
        <p:spPr>
          <a:xfrm>
            <a:off x="819001" y="5036400"/>
            <a:ext cx="2793777"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4061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 No im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5200" y="1346400"/>
            <a:ext cx="6708000" cy="3510000"/>
          </a:xfrm>
        </p:spPr>
        <p:txBody>
          <a:bodyPr anchor="t" anchorCtr="0"/>
          <a:lstStyle>
            <a:lvl1pPr algn="l">
              <a:defRPr sz="11000">
                <a:solidFill>
                  <a:schemeClr val="bg1"/>
                </a:solidFill>
              </a:defRPr>
            </a:lvl1pPr>
          </a:lstStyle>
          <a:p>
            <a:r>
              <a:rPr lang="en-GB" dirty="0" smtClean="0"/>
              <a:t>Title slide 6</a:t>
            </a:r>
            <a:br>
              <a:rPr lang="en-GB" dirty="0" smtClean="0"/>
            </a:br>
            <a:r>
              <a:rPr lang="en-GB" dirty="0" smtClean="0"/>
              <a:t>no image</a:t>
            </a:r>
            <a:endParaRPr lang="en-US" dirty="0"/>
          </a:p>
        </p:txBody>
      </p:sp>
      <p:sp>
        <p:nvSpPr>
          <p:cNvPr id="4" name="object 3"/>
          <p:cNvSpPr/>
          <p:nvPr userDrawn="1"/>
        </p:nvSpPr>
        <p:spPr>
          <a:xfrm>
            <a:off x="1" y="0"/>
            <a:ext cx="1720042"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9" name="Freeform 19"/>
          <p:cNvSpPr>
            <a:spLocks noEditPoints="1"/>
          </p:cNvSpPr>
          <p:nvPr userDrawn="1"/>
        </p:nvSpPr>
        <p:spPr bwMode="auto">
          <a:xfrm>
            <a:off x="2236108" y="784800"/>
            <a:ext cx="8424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7" name="Text Placeholder 3"/>
          <p:cNvSpPr>
            <a:spLocks noGrp="1"/>
          </p:cNvSpPr>
          <p:nvPr>
            <p:ph type="body" sz="quarter" idx="11"/>
          </p:nvPr>
        </p:nvSpPr>
        <p:spPr>
          <a:xfrm>
            <a:off x="2236108" y="5036400"/>
            <a:ext cx="6687092"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57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Letter">
    <p:spTree>
      <p:nvGrpSpPr>
        <p:cNvPr id="1" name=""/>
        <p:cNvGrpSpPr/>
        <p:nvPr/>
      </p:nvGrpSpPr>
      <p:grpSpPr>
        <a:xfrm>
          <a:off x="0" y="0"/>
          <a:ext cx="0" cy="0"/>
          <a:chOff x="0" y="0"/>
          <a:chExt cx="0" cy="0"/>
        </a:xfrm>
      </p:grpSpPr>
      <p:sp>
        <p:nvSpPr>
          <p:cNvPr id="25" name="Text Placeholder 24"/>
          <p:cNvSpPr>
            <a:spLocks noGrp="1"/>
          </p:cNvSpPr>
          <p:nvPr>
            <p:ph type="body" sz="quarter" idx="14"/>
          </p:nvPr>
        </p:nvSpPr>
        <p:spPr>
          <a:xfrm>
            <a:off x="5061065" y="302982"/>
            <a:ext cx="4036500" cy="365356"/>
          </a:xfrm>
        </p:spPr>
        <p:txBody>
          <a:bodyPr lIns="144000"/>
          <a:lstStyle>
            <a:lvl1pPr>
              <a:spcAft>
                <a:spcPts val="300"/>
              </a:spcAft>
              <a:defRPr sz="800"/>
            </a:lvl1pPr>
            <a:lvl2pPr>
              <a:spcAft>
                <a:spcPts val="300"/>
              </a:spcAft>
              <a:defRPr sz="800"/>
            </a:lvl2pPr>
            <a:lvl3pPr>
              <a:spcAft>
                <a:spcPts val="300"/>
              </a:spcAft>
              <a:defRPr sz="800"/>
            </a:lvl3pPr>
            <a:lvl4pPr>
              <a:spcAft>
                <a:spcPts val="300"/>
              </a:spcAft>
              <a:defRPr sz="800"/>
            </a:lvl4pPr>
            <a:lvl5pPr>
              <a:spcAft>
                <a:spcPts val="300"/>
              </a:spcAft>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6" name="Text Placeholder 24"/>
          <p:cNvSpPr>
            <a:spLocks noGrp="1"/>
          </p:cNvSpPr>
          <p:nvPr>
            <p:ph type="body" sz="quarter" idx="15"/>
          </p:nvPr>
        </p:nvSpPr>
        <p:spPr>
          <a:xfrm>
            <a:off x="815100" y="302982"/>
            <a:ext cx="4036500" cy="365356"/>
          </a:xfrm>
        </p:spPr>
        <p:txBody>
          <a:bodyPr/>
          <a:lstStyle>
            <a:lvl1pPr>
              <a:spcAft>
                <a:spcPts val="300"/>
              </a:spcAft>
              <a:defRPr sz="800"/>
            </a:lvl1pPr>
            <a:lvl2pPr>
              <a:spcAft>
                <a:spcPts val="300"/>
              </a:spcAft>
              <a:defRPr sz="800"/>
            </a:lvl2pPr>
            <a:lvl3pPr>
              <a:spcAft>
                <a:spcPts val="300"/>
              </a:spcAft>
              <a:defRPr sz="800"/>
            </a:lvl3pPr>
            <a:lvl4pPr>
              <a:spcAft>
                <a:spcPts val="300"/>
              </a:spcAft>
              <a:defRPr sz="800"/>
            </a:lvl4pPr>
            <a:lvl5pPr>
              <a:spcAft>
                <a:spcPts val="300"/>
              </a:spcAft>
              <a:defRPr sz="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Text Placeholder 8"/>
          <p:cNvSpPr>
            <a:spLocks noGrp="1"/>
          </p:cNvSpPr>
          <p:nvPr>
            <p:ph type="body" sz="quarter" idx="10"/>
          </p:nvPr>
        </p:nvSpPr>
        <p:spPr>
          <a:xfrm>
            <a:off x="815100" y="1130531"/>
            <a:ext cx="4036500" cy="4878928"/>
          </a:xfrm>
        </p:spPr>
        <p:txBody>
          <a:bodyPr/>
          <a:lstStyle>
            <a:lvl1pPr>
              <a:defRPr sz="900"/>
            </a:lvl1pPr>
            <a:lvl2pPr>
              <a:defRPr sz="900"/>
            </a:lvl2pPr>
            <a:lvl3pPr>
              <a:defRPr sz="90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Text Placeholder 8"/>
          <p:cNvSpPr>
            <a:spLocks noGrp="1"/>
          </p:cNvSpPr>
          <p:nvPr>
            <p:ph type="body" sz="quarter" idx="11"/>
          </p:nvPr>
        </p:nvSpPr>
        <p:spPr>
          <a:xfrm>
            <a:off x="5061065" y="1130531"/>
            <a:ext cx="4029834" cy="4878928"/>
          </a:xfrm>
          <a:ln w="6350">
            <a:solidFill>
              <a:schemeClr val="tx2"/>
            </a:solidFill>
          </a:ln>
        </p:spPr>
        <p:txBody>
          <a:bodyPr lIns="144000" tIns="72000"/>
          <a:lstStyle>
            <a:lvl1pPr>
              <a:defRPr sz="900"/>
            </a:lvl1pPr>
            <a:lvl2pPr>
              <a:defRPr sz="900"/>
            </a:lvl2pPr>
            <a:lvl3pPr>
              <a:defRPr sz="900"/>
            </a:lvl3pPr>
            <a:lvl4pPr>
              <a:defRPr sz="900"/>
            </a:lvl4pPr>
            <a:lvl5pPr>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1" name="Rectangle 20"/>
          <p:cNvSpPr/>
          <p:nvPr userDrawn="1"/>
        </p:nvSpPr>
        <p:spPr>
          <a:xfrm>
            <a:off x="5061065" y="1130531"/>
            <a:ext cx="91081" cy="4878928"/>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l"/>
            <a:endParaRPr lang="en-GB" sz="1500" dirty="0">
              <a:solidFill>
                <a:schemeClr val="bg1"/>
              </a:solidFill>
            </a:endParaRPr>
          </a:p>
        </p:txBody>
      </p:sp>
      <p:sp>
        <p:nvSpPr>
          <p:cNvPr id="15" name="Freeform 19"/>
          <p:cNvSpPr>
            <a:spLocks noEditPoints="1"/>
          </p:cNvSpPr>
          <p:nvPr userDrawn="1"/>
        </p:nvSpPr>
        <p:spPr bwMode="auto">
          <a:xfrm>
            <a:off x="809508" y="6320118"/>
            <a:ext cx="4602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23" name="Shape 8"/>
          <p:cNvSpPr txBox="1">
            <a:spLocks/>
          </p:cNvSpPr>
          <p:nvPr userDrawn="1"/>
        </p:nvSpPr>
        <p:spPr>
          <a:xfrm>
            <a:off x="8590360" y="6320118"/>
            <a:ext cx="500778"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dirty="0">
              <a:solidFill>
                <a:schemeClr val="tx2"/>
              </a:solidFill>
              <a:latin typeface="+mn-lt"/>
              <a:ea typeface="Arial"/>
              <a:cs typeface="Arial" panose="020B0604020202020204" pitchFamily="34" charset="0"/>
            </a:endParaRPr>
          </a:p>
        </p:txBody>
      </p:sp>
      <p:sp>
        <p:nvSpPr>
          <p:cNvPr id="13" name="TextBox 12"/>
          <p:cNvSpPr txBox="1"/>
          <p:nvPr userDrawn="1"/>
        </p:nvSpPr>
        <p:spPr>
          <a:xfrm>
            <a:off x="1548364" y="6320118"/>
            <a:ext cx="68445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 2018 KPMG AB, a Swedish limited liability company and a member firm of the KPMG network of independent member firms affiliated with KPMG International Cooperative (“KPMG International”), a Swiss entity. All rights reserved.</a:t>
            </a:r>
            <a:endParaRPr lang="en-GB" sz="600" kern="1200" noProof="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74866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600" y="451575"/>
            <a:ext cx="8254800" cy="7236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5600" y="1422400"/>
            <a:ext cx="8254800" cy="4604400"/>
          </a:xfrm>
          <a:prstGeom prst="rect">
            <a:avLst/>
          </a:prstGeom>
        </p:spPr>
        <p:txBody>
          <a:bodyPr vert="horz" lIns="0" tIns="0" rIns="0" bIns="0" rtlCol="0" anchor="t" anchorCtr="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9" name="Shape 8"/>
          <p:cNvSpPr txBox="1">
            <a:spLocks/>
          </p:cNvSpPr>
          <p:nvPr userDrawn="1"/>
        </p:nvSpPr>
        <p:spPr>
          <a:xfrm>
            <a:off x="8701088" y="6320118"/>
            <a:ext cx="390050" cy="149412"/>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900" smtClean="0">
                <a:solidFill>
                  <a:schemeClr val="tx2"/>
                </a:solidFill>
                <a:latin typeface="+mn-lt"/>
                <a:ea typeface="Arial"/>
                <a:cs typeface="Arial" panose="020B0604020202020204" pitchFamily="34" charset="0"/>
              </a:rPr>
              <a:pPr algn="r"/>
              <a:t>‹#›</a:t>
            </a:fld>
            <a:endParaRPr lang="en-US" sz="900" dirty="0">
              <a:solidFill>
                <a:schemeClr val="tx2"/>
              </a:solidFill>
              <a:latin typeface="+mn-lt"/>
              <a:ea typeface="Arial"/>
              <a:cs typeface="Arial" panose="020B0604020202020204" pitchFamily="34" charset="0"/>
            </a:endParaRPr>
          </a:p>
        </p:txBody>
      </p:sp>
      <p:sp>
        <p:nvSpPr>
          <p:cNvPr id="25" name="TextBox 24"/>
          <p:cNvSpPr txBox="1"/>
          <p:nvPr userDrawn="1"/>
        </p:nvSpPr>
        <p:spPr>
          <a:xfrm>
            <a:off x="1935125" y="6680434"/>
            <a:ext cx="6081823" cy="1137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b="1" kern="1200" noProof="0" dirty="0" smtClean="0">
                <a:solidFill>
                  <a:schemeClr val="tx1"/>
                </a:solidFill>
                <a:latin typeface="+mn-lt"/>
                <a:ea typeface="+mn-ea"/>
                <a:cs typeface="+mn-cs"/>
              </a:rPr>
              <a:t>Document Classification: KPMG Confidential</a:t>
            </a:r>
          </a:p>
        </p:txBody>
      </p:sp>
      <p:sp>
        <p:nvSpPr>
          <p:cNvPr id="27" name="Freeform 19"/>
          <p:cNvSpPr>
            <a:spLocks noEditPoints="1"/>
          </p:cNvSpPr>
          <p:nvPr userDrawn="1"/>
        </p:nvSpPr>
        <p:spPr bwMode="auto">
          <a:xfrm>
            <a:off x="815340" y="6320118"/>
            <a:ext cx="4248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TextBox 29"/>
          <p:cNvSpPr txBox="1"/>
          <p:nvPr userDrawn="1">
            <p:custDataLst>
              <p:tags r:id="rId37"/>
            </p:custDataLst>
          </p:nvPr>
        </p:nvSpPr>
        <p:spPr>
          <a:xfrm>
            <a:off x="1548364" y="6320118"/>
            <a:ext cx="6844500"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smtClean="0">
                <a:solidFill>
                  <a:schemeClr val="bg1">
                    <a:lumMod val="65000"/>
                  </a:schemeClr>
                </a:solidFill>
                <a:latin typeface="+mn-lt"/>
                <a:ea typeface="+mn-ea"/>
                <a:cs typeface="+mn-cs"/>
              </a:rPr>
              <a:t>.</a:t>
            </a:r>
            <a:endParaRPr lang="en-GB" sz="600" kern="1200" noProof="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07" r:id="rId9"/>
    <p:sldLayoutId id="2147483708" r:id="rId10"/>
    <p:sldLayoutId id="2147483681" r:id="rId11"/>
    <p:sldLayoutId id="2147483666" r:id="rId12"/>
    <p:sldLayoutId id="2147483705" r:id="rId13"/>
    <p:sldLayoutId id="2147483689" r:id="rId14"/>
    <p:sldLayoutId id="2147483690" r:id="rId15"/>
    <p:sldLayoutId id="2147483692" r:id="rId16"/>
    <p:sldLayoutId id="2147483693" r:id="rId17"/>
    <p:sldLayoutId id="2147483694" r:id="rId18"/>
    <p:sldLayoutId id="2147483695" r:id="rId19"/>
    <p:sldLayoutId id="2147483701" r:id="rId20"/>
    <p:sldLayoutId id="2147483697" r:id="rId21"/>
    <p:sldLayoutId id="2147483698" r:id="rId22"/>
    <p:sldLayoutId id="2147483699" r:id="rId23"/>
    <p:sldLayoutId id="2147483711" r:id="rId24"/>
    <p:sldLayoutId id="2147483712" r:id="rId25"/>
    <p:sldLayoutId id="2147483706" r:id="rId26"/>
    <p:sldLayoutId id="2147483682" r:id="rId27"/>
    <p:sldLayoutId id="2147483683" r:id="rId28"/>
    <p:sldLayoutId id="2147483684" r:id="rId29"/>
    <p:sldLayoutId id="2147483685" r:id="rId30"/>
    <p:sldLayoutId id="2147483667" r:id="rId31"/>
    <p:sldLayoutId id="2147483722" r:id="rId32"/>
    <p:sldLayoutId id="2147483723" r:id="rId33"/>
    <p:sldLayoutId id="2147483724" r:id="rId34"/>
    <p:sldLayoutId id="2147483725" r:id="rId35"/>
  </p:sldLayoutIdLst>
  <p:txStyles>
    <p:titleStyle>
      <a:lvl1pPr algn="l" defTabSz="914400" rtl="0" eaLnBrk="1" latinLnBrk="0" hangingPunct="1">
        <a:lnSpc>
          <a:spcPct val="70000"/>
        </a:lnSpc>
        <a:spcBef>
          <a:spcPct val="0"/>
        </a:spcBef>
        <a:buNone/>
        <a:defRPr sz="54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000"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3pPr>
      <a:lvl4pPr marL="36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4pPr>
      <a:lvl5pPr marL="57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baseline="0">
          <a:solidFill>
            <a:schemeClr val="tx2"/>
          </a:solidFill>
          <a:latin typeface="+mn-lt"/>
          <a:ea typeface="+mn-ea"/>
          <a:cs typeface="+mn-cs"/>
        </a:defRPr>
      </a:lvl5pPr>
      <a:lvl6pPr marL="72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6pPr>
      <a:lvl7pPr marL="93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7pPr>
      <a:lvl8pPr marL="108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93" userDrawn="1">
          <p15:clr>
            <a:srgbClr val="F26B43"/>
          </p15:clr>
        </p15:guide>
        <p15:guide id="2" pos="513" userDrawn="1">
          <p15:clr>
            <a:srgbClr val="F26B43"/>
          </p15:clr>
        </p15:guide>
        <p15:guide id="3" pos="5727" userDrawn="1">
          <p15:clr>
            <a:srgbClr val="F26B43"/>
          </p15:clr>
        </p15:guide>
        <p15:guide id="4" orient="horz" pos="742" userDrawn="1">
          <p15:clr>
            <a:srgbClr val="F26B43"/>
          </p15:clr>
        </p15:guide>
        <p15:guide id="6" orient="horz" pos="279" userDrawn="1">
          <p15:clr>
            <a:srgbClr val="F26B43"/>
          </p15:clr>
        </p15:guide>
        <p15:guide id="7" orient="horz" pos="8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819000" y="1742400"/>
            <a:ext cx="5472000" cy="3510000"/>
          </a:xfrm>
        </p:spPr>
        <p:txBody>
          <a:bodyPr/>
          <a:lstStyle/>
          <a:p>
            <a:r>
              <a:rPr lang="sv-SE" sz="9600" dirty="0" smtClean="0"/>
              <a:t>VAT </a:t>
            </a:r>
            <a:br>
              <a:rPr lang="sv-SE" sz="9600" dirty="0" smtClean="0"/>
            </a:br>
            <a:r>
              <a:rPr lang="sv-SE" sz="9600" dirty="0" smtClean="0"/>
              <a:t>in Sweden</a:t>
            </a:r>
            <a:endParaRPr lang="sv-SE" sz="9600" dirty="0"/>
          </a:p>
        </p:txBody>
      </p:sp>
      <p:sp>
        <p:nvSpPr>
          <p:cNvPr id="5" name="Text Placeholder 4"/>
          <p:cNvSpPr>
            <a:spLocks noGrp="1"/>
          </p:cNvSpPr>
          <p:nvPr>
            <p:ph type="body" sz="quarter" idx="11"/>
          </p:nvPr>
        </p:nvSpPr>
        <p:spPr/>
        <p:txBody>
          <a:bodyPr/>
          <a:lstStyle/>
          <a:p>
            <a:r>
              <a:rPr lang="sv-SE" dirty="0" smtClean="0"/>
              <a:t>VAT conference Lund, </a:t>
            </a:r>
            <a:r>
              <a:rPr lang="sv-SE" dirty="0" err="1" smtClean="0"/>
              <a:t>July</a:t>
            </a:r>
            <a:r>
              <a:rPr lang="sv-SE" smtClean="0"/>
              <a:t> 5, </a:t>
            </a:r>
            <a:r>
              <a:rPr lang="sv-SE" dirty="0" smtClean="0"/>
              <a:t>2018</a:t>
            </a:r>
            <a:br>
              <a:rPr lang="sv-SE" dirty="0" smtClean="0"/>
            </a:br>
            <a:endParaRPr lang="sv-SE" dirty="0"/>
          </a:p>
        </p:txBody>
      </p:sp>
    </p:spTree>
    <p:extLst>
      <p:ext uri="{BB962C8B-B14F-4D97-AF65-F5344CB8AC3E}">
        <p14:creationId xmlns:p14="http://schemas.microsoft.com/office/powerpoint/2010/main" val="3940172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586143" y="4174944"/>
            <a:ext cx="1062265" cy="579122"/>
          </a:xfrm>
          <a:prstGeom prst="roundRect">
            <a:avLst/>
          </a:prstGeom>
          <a:solidFill>
            <a:schemeClr val="bg2">
              <a:lumMod val="90000"/>
              <a:alpha val="52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 name="Title 1"/>
          <p:cNvSpPr>
            <a:spLocks noGrp="1"/>
          </p:cNvSpPr>
          <p:nvPr>
            <p:ph type="title"/>
          </p:nvPr>
        </p:nvSpPr>
        <p:spPr>
          <a:xfrm>
            <a:off x="825600" y="451574"/>
            <a:ext cx="8254800" cy="914213"/>
          </a:xfrm>
        </p:spPr>
        <p:txBody>
          <a:bodyPr/>
          <a:lstStyle/>
          <a:p>
            <a:r>
              <a:rPr lang="en-US" sz="4800" dirty="0"/>
              <a:t>S</a:t>
            </a:r>
            <a:r>
              <a:rPr lang="en-US" sz="4800" dirty="0" smtClean="0"/>
              <a:t>ale of goods to In-kind Partner subsequent transfer of own goods to Sweden</a:t>
            </a:r>
            <a:endParaRPr lang="en-US" sz="4800" noProof="0" dirty="0"/>
          </a:p>
        </p:txBody>
      </p:sp>
      <p:sp>
        <p:nvSpPr>
          <p:cNvPr id="6" name="Text Placeholder 5"/>
          <p:cNvSpPr>
            <a:spLocks noGrp="1"/>
          </p:cNvSpPr>
          <p:nvPr>
            <p:ph type="body" sz="quarter" idx="11"/>
          </p:nvPr>
        </p:nvSpPr>
        <p:spPr/>
        <p:txBody>
          <a:bodyPr/>
          <a:lstStyle/>
          <a:p>
            <a:r>
              <a:rPr lang="en-GB" dirty="0"/>
              <a:t>S</a:t>
            </a:r>
            <a:r>
              <a:rPr lang="en-GB" dirty="0" smtClean="0"/>
              <a:t>cenario 2</a:t>
            </a:r>
            <a:endParaRPr lang="en-GB" dirty="0"/>
          </a:p>
        </p:txBody>
      </p:sp>
      <p:grpSp>
        <p:nvGrpSpPr>
          <p:cNvPr id="15" name="Group 14"/>
          <p:cNvGrpSpPr/>
          <p:nvPr/>
        </p:nvGrpSpPr>
        <p:grpSpPr>
          <a:xfrm>
            <a:off x="456121" y="1153256"/>
            <a:ext cx="8993757" cy="5250577"/>
            <a:chOff x="469812" y="1114422"/>
            <a:chExt cx="8993757" cy="5250577"/>
          </a:xfrm>
        </p:grpSpPr>
        <p:grpSp>
          <p:nvGrpSpPr>
            <p:cNvPr id="5" name="Group 4"/>
            <p:cNvGrpSpPr/>
            <p:nvPr/>
          </p:nvGrpSpPr>
          <p:grpSpPr>
            <a:xfrm>
              <a:off x="469812" y="1114422"/>
              <a:ext cx="8351228" cy="4238706"/>
              <a:chOff x="405628" y="1144304"/>
              <a:chExt cx="8351228" cy="4238706"/>
            </a:xfrm>
          </p:grpSpPr>
          <p:grpSp>
            <p:nvGrpSpPr>
              <p:cNvPr id="33" name="Group 32"/>
              <p:cNvGrpSpPr/>
              <p:nvPr/>
            </p:nvGrpSpPr>
            <p:grpSpPr>
              <a:xfrm>
                <a:off x="405628" y="1144304"/>
                <a:ext cx="8351228" cy="4238706"/>
                <a:chOff x="120957" y="1442622"/>
                <a:chExt cx="8351228" cy="4238706"/>
              </a:xfrm>
            </p:grpSpPr>
            <p:sp>
              <p:nvSpPr>
                <p:cNvPr id="165" name="Freeform 98"/>
                <p:cNvSpPr>
                  <a:spLocks noChangeAspect="1"/>
                </p:cNvSpPr>
                <p:nvPr/>
              </p:nvSpPr>
              <p:spPr bwMode="gray">
                <a:xfrm>
                  <a:off x="120957" y="2392802"/>
                  <a:ext cx="3431291" cy="2581630"/>
                </a:xfrm>
                <a:custGeom>
                  <a:avLst/>
                  <a:gdLst/>
                  <a:ahLst/>
                  <a:cxnLst>
                    <a:cxn ang="0">
                      <a:pos x="370" y="1642"/>
                    </a:cxn>
                    <a:cxn ang="0">
                      <a:pos x="476" y="1530"/>
                    </a:cxn>
                    <a:cxn ang="0">
                      <a:pos x="417" y="1401"/>
                    </a:cxn>
                    <a:cxn ang="0">
                      <a:pos x="460" y="1270"/>
                    </a:cxn>
                    <a:cxn ang="0">
                      <a:pos x="394" y="1123"/>
                    </a:cxn>
                    <a:cxn ang="0">
                      <a:pos x="503" y="1046"/>
                    </a:cxn>
                    <a:cxn ang="0">
                      <a:pos x="480" y="944"/>
                    </a:cxn>
                    <a:cxn ang="0">
                      <a:pos x="512" y="785"/>
                    </a:cxn>
                    <a:cxn ang="0">
                      <a:pos x="627" y="614"/>
                    </a:cxn>
                    <a:cxn ang="0">
                      <a:pos x="577" y="513"/>
                    </a:cxn>
                    <a:cxn ang="0">
                      <a:pos x="407" y="525"/>
                    </a:cxn>
                    <a:cxn ang="0">
                      <a:pos x="241" y="504"/>
                    </a:cxn>
                    <a:cxn ang="0">
                      <a:pos x="131" y="491"/>
                    </a:cxn>
                    <a:cxn ang="0">
                      <a:pos x="87" y="477"/>
                    </a:cxn>
                    <a:cxn ang="0">
                      <a:pos x="95" y="403"/>
                    </a:cxn>
                    <a:cxn ang="0">
                      <a:pos x="98" y="305"/>
                    </a:cxn>
                    <a:cxn ang="0">
                      <a:pos x="59" y="262"/>
                    </a:cxn>
                    <a:cxn ang="0">
                      <a:pos x="60" y="130"/>
                    </a:cxn>
                    <a:cxn ang="0">
                      <a:pos x="204" y="85"/>
                    </a:cxn>
                    <a:cxn ang="0">
                      <a:pos x="312" y="0"/>
                    </a:cxn>
                    <a:cxn ang="0">
                      <a:pos x="478" y="49"/>
                    </a:cxn>
                    <a:cxn ang="0">
                      <a:pos x="716" y="33"/>
                    </a:cxn>
                    <a:cxn ang="0">
                      <a:pos x="952" y="82"/>
                    </a:cxn>
                    <a:cxn ang="0">
                      <a:pos x="1139" y="70"/>
                    </a:cxn>
                    <a:cxn ang="0">
                      <a:pos x="1365" y="90"/>
                    </a:cxn>
                    <a:cxn ang="0">
                      <a:pos x="1518" y="101"/>
                    </a:cxn>
                    <a:cxn ang="0">
                      <a:pos x="1640" y="200"/>
                    </a:cxn>
                    <a:cxn ang="0">
                      <a:pos x="1748" y="256"/>
                    </a:cxn>
                    <a:cxn ang="0">
                      <a:pos x="2001" y="303"/>
                    </a:cxn>
                    <a:cxn ang="0">
                      <a:pos x="2102" y="281"/>
                    </a:cxn>
                    <a:cxn ang="0">
                      <a:pos x="2192" y="365"/>
                    </a:cxn>
                    <a:cxn ang="0">
                      <a:pos x="2226" y="344"/>
                    </a:cxn>
                    <a:cxn ang="0">
                      <a:pos x="2401" y="378"/>
                    </a:cxn>
                    <a:cxn ang="0">
                      <a:pos x="2527" y="370"/>
                    </a:cxn>
                    <a:cxn ang="0">
                      <a:pos x="2529" y="425"/>
                    </a:cxn>
                    <a:cxn ang="0">
                      <a:pos x="2513" y="538"/>
                    </a:cxn>
                    <a:cxn ang="0">
                      <a:pos x="2101" y="755"/>
                    </a:cxn>
                    <a:cxn ang="0">
                      <a:pos x="2023" y="867"/>
                    </a:cxn>
                    <a:cxn ang="0">
                      <a:pos x="1845" y="1119"/>
                    </a:cxn>
                    <a:cxn ang="0">
                      <a:pos x="1820" y="1198"/>
                    </a:cxn>
                    <a:cxn ang="0">
                      <a:pos x="1850" y="1281"/>
                    </a:cxn>
                    <a:cxn ang="0">
                      <a:pos x="1918" y="1320"/>
                    </a:cxn>
                    <a:cxn ang="0">
                      <a:pos x="1865" y="1414"/>
                    </a:cxn>
                    <a:cxn ang="0">
                      <a:pos x="1768" y="1524"/>
                    </a:cxn>
                    <a:cxn ang="0">
                      <a:pos x="1732" y="1622"/>
                    </a:cxn>
                    <a:cxn ang="0">
                      <a:pos x="1545" y="1730"/>
                    </a:cxn>
                    <a:cxn ang="0">
                      <a:pos x="1484" y="1853"/>
                    </a:cxn>
                    <a:cxn ang="0">
                      <a:pos x="1353" y="1872"/>
                    </a:cxn>
                    <a:cxn ang="0">
                      <a:pos x="1186" y="1865"/>
                    </a:cxn>
                    <a:cxn ang="0">
                      <a:pos x="962" y="1921"/>
                    </a:cxn>
                    <a:cxn ang="0">
                      <a:pos x="839" y="1978"/>
                    </a:cxn>
                    <a:cxn ang="0">
                      <a:pos x="781" y="2034"/>
                    </a:cxn>
                    <a:cxn ang="0">
                      <a:pos x="631" y="1929"/>
                    </a:cxn>
                    <a:cxn ang="0">
                      <a:pos x="597" y="1835"/>
                    </a:cxn>
                    <a:cxn ang="0">
                      <a:pos x="550" y="1777"/>
                    </a:cxn>
                    <a:cxn ang="0">
                      <a:pos x="386" y="1746"/>
                    </a:cxn>
                  </a:cxnLst>
                  <a:rect l="0" t="0" r="r" b="b"/>
                  <a:pathLst>
                    <a:path w="2560" h="2034">
                      <a:moveTo>
                        <a:pt x="386" y="1746"/>
                      </a:moveTo>
                      <a:lnTo>
                        <a:pt x="372" y="1682"/>
                      </a:lnTo>
                      <a:lnTo>
                        <a:pt x="370" y="1642"/>
                      </a:lnTo>
                      <a:lnTo>
                        <a:pt x="399" y="1604"/>
                      </a:lnTo>
                      <a:lnTo>
                        <a:pt x="451" y="1563"/>
                      </a:lnTo>
                      <a:lnTo>
                        <a:pt x="476" y="1530"/>
                      </a:lnTo>
                      <a:lnTo>
                        <a:pt x="464" y="1489"/>
                      </a:lnTo>
                      <a:lnTo>
                        <a:pt x="431" y="1450"/>
                      </a:lnTo>
                      <a:lnTo>
                        <a:pt x="417" y="1401"/>
                      </a:lnTo>
                      <a:lnTo>
                        <a:pt x="420" y="1349"/>
                      </a:lnTo>
                      <a:lnTo>
                        <a:pt x="447" y="1303"/>
                      </a:lnTo>
                      <a:lnTo>
                        <a:pt x="460" y="1270"/>
                      </a:lnTo>
                      <a:lnTo>
                        <a:pt x="451" y="1250"/>
                      </a:lnTo>
                      <a:lnTo>
                        <a:pt x="407" y="1183"/>
                      </a:lnTo>
                      <a:lnTo>
                        <a:pt x="394" y="1123"/>
                      </a:lnTo>
                      <a:lnTo>
                        <a:pt x="427" y="1099"/>
                      </a:lnTo>
                      <a:lnTo>
                        <a:pt x="468" y="1088"/>
                      </a:lnTo>
                      <a:lnTo>
                        <a:pt x="503" y="1046"/>
                      </a:lnTo>
                      <a:lnTo>
                        <a:pt x="505" y="1009"/>
                      </a:lnTo>
                      <a:lnTo>
                        <a:pt x="480" y="971"/>
                      </a:lnTo>
                      <a:lnTo>
                        <a:pt x="480" y="944"/>
                      </a:lnTo>
                      <a:lnTo>
                        <a:pt x="503" y="890"/>
                      </a:lnTo>
                      <a:lnTo>
                        <a:pt x="512" y="835"/>
                      </a:lnTo>
                      <a:lnTo>
                        <a:pt x="512" y="785"/>
                      </a:lnTo>
                      <a:lnTo>
                        <a:pt x="517" y="748"/>
                      </a:lnTo>
                      <a:lnTo>
                        <a:pt x="597" y="667"/>
                      </a:lnTo>
                      <a:lnTo>
                        <a:pt x="627" y="614"/>
                      </a:lnTo>
                      <a:lnTo>
                        <a:pt x="627" y="583"/>
                      </a:lnTo>
                      <a:lnTo>
                        <a:pt x="597" y="551"/>
                      </a:lnTo>
                      <a:lnTo>
                        <a:pt x="577" y="513"/>
                      </a:lnTo>
                      <a:lnTo>
                        <a:pt x="519" y="502"/>
                      </a:lnTo>
                      <a:lnTo>
                        <a:pt x="456" y="499"/>
                      </a:lnTo>
                      <a:lnTo>
                        <a:pt x="407" y="525"/>
                      </a:lnTo>
                      <a:lnTo>
                        <a:pt x="318" y="516"/>
                      </a:lnTo>
                      <a:lnTo>
                        <a:pt x="269" y="522"/>
                      </a:lnTo>
                      <a:lnTo>
                        <a:pt x="241" y="504"/>
                      </a:lnTo>
                      <a:lnTo>
                        <a:pt x="237" y="459"/>
                      </a:lnTo>
                      <a:lnTo>
                        <a:pt x="185" y="468"/>
                      </a:lnTo>
                      <a:lnTo>
                        <a:pt x="131" y="491"/>
                      </a:lnTo>
                      <a:lnTo>
                        <a:pt x="100" y="529"/>
                      </a:lnTo>
                      <a:lnTo>
                        <a:pt x="90" y="512"/>
                      </a:lnTo>
                      <a:lnTo>
                        <a:pt x="87" y="477"/>
                      </a:lnTo>
                      <a:lnTo>
                        <a:pt x="102" y="432"/>
                      </a:lnTo>
                      <a:lnTo>
                        <a:pt x="127" y="398"/>
                      </a:lnTo>
                      <a:lnTo>
                        <a:pt x="95" y="403"/>
                      </a:lnTo>
                      <a:lnTo>
                        <a:pt x="106" y="370"/>
                      </a:lnTo>
                      <a:lnTo>
                        <a:pt x="72" y="355"/>
                      </a:lnTo>
                      <a:lnTo>
                        <a:pt x="98" y="305"/>
                      </a:lnTo>
                      <a:lnTo>
                        <a:pt x="79" y="309"/>
                      </a:lnTo>
                      <a:lnTo>
                        <a:pt x="54" y="293"/>
                      </a:lnTo>
                      <a:lnTo>
                        <a:pt x="59" y="262"/>
                      </a:lnTo>
                      <a:lnTo>
                        <a:pt x="0" y="212"/>
                      </a:lnTo>
                      <a:lnTo>
                        <a:pt x="18" y="162"/>
                      </a:lnTo>
                      <a:lnTo>
                        <a:pt x="60" y="130"/>
                      </a:lnTo>
                      <a:lnTo>
                        <a:pt x="104" y="116"/>
                      </a:lnTo>
                      <a:lnTo>
                        <a:pt x="174" y="114"/>
                      </a:lnTo>
                      <a:lnTo>
                        <a:pt x="204" y="85"/>
                      </a:lnTo>
                      <a:lnTo>
                        <a:pt x="202" y="58"/>
                      </a:lnTo>
                      <a:lnTo>
                        <a:pt x="226" y="20"/>
                      </a:lnTo>
                      <a:lnTo>
                        <a:pt x="312" y="0"/>
                      </a:lnTo>
                      <a:lnTo>
                        <a:pt x="350" y="9"/>
                      </a:lnTo>
                      <a:lnTo>
                        <a:pt x="407" y="35"/>
                      </a:lnTo>
                      <a:lnTo>
                        <a:pt x="478" y="49"/>
                      </a:lnTo>
                      <a:lnTo>
                        <a:pt x="631" y="47"/>
                      </a:lnTo>
                      <a:lnTo>
                        <a:pt x="670" y="27"/>
                      </a:lnTo>
                      <a:lnTo>
                        <a:pt x="716" y="33"/>
                      </a:lnTo>
                      <a:lnTo>
                        <a:pt x="786" y="53"/>
                      </a:lnTo>
                      <a:lnTo>
                        <a:pt x="829" y="56"/>
                      </a:lnTo>
                      <a:lnTo>
                        <a:pt x="952" y="82"/>
                      </a:lnTo>
                      <a:lnTo>
                        <a:pt x="1017" y="88"/>
                      </a:lnTo>
                      <a:lnTo>
                        <a:pt x="1089" y="82"/>
                      </a:lnTo>
                      <a:lnTo>
                        <a:pt x="1139" y="70"/>
                      </a:lnTo>
                      <a:lnTo>
                        <a:pt x="1182" y="82"/>
                      </a:lnTo>
                      <a:lnTo>
                        <a:pt x="1254" y="94"/>
                      </a:lnTo>
                      <a:lnTo>
                        <a:pt x="1365" y="90"/>
                      </a:lnTo>
                      <a:lnTo>
                        <a:pt x="1417" y="108"/>
                      </a:lnTo>
                      <a:lnTo>
                        <a:pt x="1484" y="110"/>
                      </a:lnTo>
                      <a:lnTo>
                        <a:pt x="1518" y="101"/>
                      </a:lnTo>
                      <a:lnTo>
                        <a:pt x="1525" y="116"/>
                      </a:lnTo>
                      <a:lnTo>
                        <a:pt x="1607" y="183"/>
                      </a:lnTo>
                      <a:lnTo>
                        <a:pt x="1640" y="200"/>
                      </a:lnTo>
                      <a:lnTo>
                        <a:pt x="1680" y="209"/>
                      </a:lnTo>
                      <a:lnTo>
                        <a:pt x="1723" y="234"/>
                      </a:lnTo>
                      <a:lnTo>
                        <a:pt x="1748" y="256"/>
                      </a:lnTo>
                      <a:lnTo>
                        <a:pt x="1920" y="301"/>
                      </a:lnTo>
                      <a:lnTo>
                        <a:pt x="1976" y="309"/>
                      </a:lnTo>
                      <a:lnTo>
                        <a:pt x="2001" y="303"/>
                      </a:lnTo>
                      <a:lnTo>
                        <a:pt x="2039" y="276"/>
                      </a:lnTo>
                      <a:lnTo>
                        <a:pt x="2070" y="270"/>
                      </a:lnTo>
                      <a:lnTo>
                        <a:pt x="2102" y="281"/>
                      </a:lnTo>
                      <a:lnTo>
                        <a:pt x="2156" y="317"/>
                      </a:lnTo>
                      <a:lnTo>
                        <a:pt x="2181" y="342"/>
                      </a:lnTo>
                      <a:lnTo>
                        <a:pt x="2192" y="365"/>
                      </a:lnTo>
                      <a:lnTo>
                        <a:pt x="2217" y="366"/>
                      </a:lnTo>
                      <a:lnTo>
                        <a:pt x="2233" y="360"/>
                      </a:lnTo>
                      <a:lnTo>
                        <a:pt x="2226" y="344"/>
                      </a:lnTo>
                      <a:lnTo>
                        <a:pt x="2267" y="376"/>
                      </a:lnTo>
                      <a:lnTo>
                        <a:pt x="2297" y="385"/>
                      </a:lnTo>
                      <a:lnTo>
                        <a:pt x="2401" y="378"/>
                      </a:lnTo>
                      <a:lnTo>
                        <a:pt x="2453" y="369"/>
                      </a:lnTo>
                      <a:lnTo>
                        <a:pt x="2502" y="366"/>
                      </a:lnTo>
                      <a:lnTo>
                        <a:pt x="2527" y="370"/>
                      </a:lnTo>
                      <a:lnTo>
                        <a:pt x="2553" y="382"/>
                      </a:lnTo>
                      <a:lnTo>
                        <a:pt x="2560" y="409"/>
                      </a:lnTo>
                      <a:lnTo>
                        <a:pt x="2529" y="425"/>
                      </a:lnTo>
                      <a:lnTo>
                        <a:pt x="2533" y="463"/>
                      </a:lnTo>
                      <a:lnTo>
                        <a:pt x="2547" y="494"/>
                      </a:lnTo>
                      <a:lnTo>
                        <a:pt x="2513" y="538"/>
                      </a:lnTo>
                      <a:lnTo>
                        <a:pt x="2371" y="626"/>
                      </a:lnTo>
                      <a:lnTo>
                        <a:pt x="2321" y="673"/>
                      </a:lnTo>
                      <a:lnTo>
                        <a:pt x="2101" y="755"/>
                      </a:lnTo>
                      <a:lnTo>
                        <a:pt x="2055" y="810"/>
                      </a:lnTo>
                      <a:lnTo>
                        <a:pt x="2055" y="835"/>
                      </a:lnTo>
                      <a:lnTo>
                        <a:pt x="2023" y="867"/>
                      </a:lnTo>
                      <a:lnTo>
                        <a:pt x="1978" y="923"/>
                      </a:lnTo>
                      <a:lnTo>
                        <a:pt x="1920" y="1024"/>
                      </a:lnTo>
                      <a:lnTo>
                        <a:pt x="1845" y="1119"/>
                      </a:lnTo>
                      <a:lnTo>
                        <a:pt x="1832" y="1166"/>
                      </a:lnTo>
                      <a:lnTo>
                        <a:pt x="1820" y="1189"/>
                      </a:lnTo>
                      <a:lnTo>
                        <a:pt x="1820" y="1198"/>
                      </a:lnTo>
                      <a:lnTo>
                        <a:pt x="1834" y="1219"/>
                      </a:lnTo>
                      <a:lnTo>
                        <a:pt x="1840" y="1256"/>
                      </a:lnTo>
                      <a:lnTo>
                        <a:pt x="1850" y="1281"/>
                      </a:lnTo>
                      <a:lnTo>
                        <a:pt x="1868" y="1301"/>
                      </a:lnTo>
                      <a:lnTo>
                        <a:pt x="1888" y="1314"/>
                      </a:lnTo>
                      <a:lnTo>
                        <a:pt x="1918" y="1320"/>
                      </a:lnTo>
                      <a:lnTo>
                        <a:pt x="1931" y="1342"/>
                      </a:lnTo>
                      <a:lnTo>
                        <a:pt x="1913" y="1377"/>
                      </a:lnTo>
                      <a:lnTo>
                        <a:pt x="1865" y="1414"/>
                      </a:lnTo>
                      <a:lnTo>
                        <a:pt x="1830" y="1437"/>
                      </a:lnTo>
                      <a:lnTo>
                        <a:pt x="1805" y="1464"/>
                      </a:lnTo>
                      <a:lnTo>
                        <a:pt x="1768" y="1524"/>
                      </a:lnTo>
                      <a:lnTo>
                        <a:pt x="1760" y="1561"/>
                      </a:lnTo>
                      <a:lnTo>
                        <a:pt x="1741" y="1590"/>
                      </a:lnTo>
                      <a:lnTo>
                        <a:pt x="1732" y="1622"/>
                      </a:lnTo>
                      <a:lnTo>
                        <a:pt x="1740" y="1644"/>
                      </a:lnTo>
                      <a:lnTo>
                        <a:pt x="1622" y="1662"/>
                      </a:lnTo>
                      <a:lnTo>
                        <a:pt x="1545" y="1730"/>
                      </a:lnTo>
                      <a:lnTo>
                        <a:pt x="1521" y="1799"/>
                      </a:lnTo>
                      <a:lnTo>
                        <a:pt x="1504" y="1829"/>
                      </a:lnTo>
                      <a:lnTo>
                        <a:pt x="1484" y="1853"/>
                      </a:lnTo>
                      <a:lnTo>
                        <a:pt x="1455" y="1858"/>
                      </a:lnTo>
                      <a:lnTo>
                        <a:pt x="1410" y="1849"/>
                      </a:lnTo>
                      <a:lnTo>
                        <a:pt x="1353" y="1872"/>
                      </a:lnTo>
                      <a:lnTo>
                        <a:pt x="1306" y="1870"/>
                      </a:lnTo>
                      <a:lnTo>
                        <a:pt x="1248" y="1855"/>
                      </a:lnTo>
                      <a:lnTo>
                        <a:pt x="1186" y="1865"/>
                      </a:lnTo>
                      <a:lnTo>
                        <a:pt x="1139" y="1858"/>
                      </a:lnTo>
                      <a:lnTo>
                        <a:pt x="1004" y="1876"/>
                      </a:lnTo>
                      <a:lnTo>
                        <a:pt x="962" y="1921"/>
                      </a:lnTo>
                      <a:lnTo>
                        <a:pt x="914" y="1926"/>
                      </a:lnTo>
                      <a:lnTo>
                        <a:pt x="871" y="1943"/>
                      </a:lnTo>
                      <a:lnTo>
                        <a:pt x="839" y="1978"/>
                      </a:lnTo>
                      <a:lnTo>
                        <a:pt x="829" y="2000"/>
                      </a:lnTo>
                      <a:lnTo>
                        <a:pt x="810" y="2019"/>
                      </a:lnTo>
                      <a:lnTo>
                        <a:pt x="781" y="2034"/>
                      </a:lnTo>
                      <a:lnTo>
                        <a:pt x="718" y="2023"/>
                      </a:lnTo>
                      <a:lnTo>
                        <a:pt x="672" y="1991"/>
                      </a:lnTo>
                      <a:lnTo>
                        <a:pt x="631" y="1929"/>
                      </a:lnTo>
                      <a:lnTo>
                        <a:pt x="627" y="1896"/>
                      </a:lnTo>
                      <a:lnTo>
                        <a:pt x="600" y="1874"/>
                      </a:lnTo>
                      <a:lnTo>
                        <a:pt x="597" y="1835"/>
                      </a:lnTo>
                      <a:lnTo>
                        <a:pt x="593" y="1818"/>
                      </a:lnTo>
                      <a:lnTo>
                        <a:pt x="582" y="1804"/>
                      </a:lnTo>
                      <a:lnTo>
                        <a:pt x="550" y="1777"/>
                      </a:lnTo>
                      <a:lnTo>
                        <a:pt x="494" y="1747"/>
                      </a:lnTo>
                      <a:lnTo>
                        <a:pt x="468" y="1741"/>
                      </a:lnTo>
                      <a:lnTo>
                        <a:pt x="386" y="174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sp>
              <p:nvSpPr>
                <p:cNvPr id="8" name="Freeform 130"/>
                <p:cNvSpPr>
                  <a:spLocks noChangeAspect="1"/>
                </p:cNvSpPr>
                <p:nvPr/>
              </p:nvSpPr>
              <p:spPr bwMode="gray">
                <a:xfrm>
                  <a:off x="6629004" y="1442622"/>
                  <a:ext cx="1843181" cy="4045018"/>
                </a:xfrm>
                <a:custGeom>
                  <a:avLst/>
                  <a:gdLst/>
                  <a:ahLst/>
                  <a:cxnLst>
                    <a:cxn ang="0">
                      <a:pos x="52" y="4997"/>
                    </a:cxn>
                    <a:cxn ang="0">
                      <a:pos x="99" y="5036"/>
                    </a:cxn>
                    <a:cxn ang="0">
                      <a:pos x="162" y="5205"/>
                    </a:cxn>
                    <a:cxn ang="0">
                      <a:pos x="212" y="5478"/>
                    </a:cxn>
                    <a:cxn ang="0">
                      <a:pos x="342" y="5737"/>
                    </a:cxn>
                    <a:cxn ang="0">
                      <a:pos x="338" y="5945"/>
                    </a:cxn>
                    <a:cxn ang="0">
                      <a:pos x="396" y="6107"/>
                    </a:cxn>
                    <a:cxn ang="0">
                      <a:pos x="632" y="5965"/>
                    </a:cxn>
                    <a:cxn ang="0">
                      <a:pos x="850" y="5834"/>
                    </a:cxn>
                    <a:cxn ang="0">
                      <a:pos x="1069" y="5538"/>
                    </a:cxn>
                    <a:cxn ang="0">
                      <a:pos x="1120" y="5250"/>
                    </a:cxn>
                    <a:cxn ang="0">
                      <a:pos x="1125" y="5141"/>
                    </a:cxn>
                    <a:cxn ang="0">
                      <a:pos x="1076" y="4960"/>
                    </a:cxn>
                    <a:cxn ang="0">
                      <a:pos x="1030" y="4886"/>
                    </a:cxn>
                    <a:cxn ang="0">
                      <a:pos x="1308" y="4774"/>
                    </a:cxn>
                    <a:cxn ang="0">
                      <a:pos x="1453" y="4639"/>
                    </a:cxn>
                    <a:cxn ang="0">
                      <a:pos x="1272" y="4632"/>
                    </a:cxn>
                    <a:cxn ang="0">
                      <a:pos x="1080" y="4546"/>
                    </a:cxn>
                    <a:cxn ang="0">
                      <a:pos x="1261" y="4544"/>
                    </a:cxn>
                    <a:cxn ang="0">
                      <a:pos x="1385" y="4599"/>
                    </a:cxn>
                    <a:cxn ang="0">
                      <a:pos x="1473" y="4243"/>
                    </a:cxn>
                    <a:cxn ang="0">
                      <a:pos x="1318" y="4104"/>
                    </a:cxn>
                    <a:cxn ang="0">
                      <a:pos x="1149" y="4283"/>
                    </a:cxn>
                    <a:cxn ang="0">
                      <a:pos x="1191" y="4205"/>
                    </a:cxn>
                    <a:cxn ang="0">
                      <a:pos x="1236" y="3956"/>
                    </a:cxn>
                    <a:cxn ang="0">
                      <a:pos x="1283" y="3655"/>
                    </a:cxn>
                    <a:cxn ang="0">
                      <a:pos x="1271" y="3277"/>
                    </a:cxn>
                    <a:cxn ang="0">
                      <a:pos x="1377" y="3172"/>
                    </a:cxn>
                    <a:cxn ang="0">
                      <a:pos x="1466" y="3136"/>
                    </a:cxn>
                    <a:cxn ang="0">
                      <a:pos x="1532" y="3015"/>
                    </a:cxn>
                    <a:cxn ang="0">
                      <a:pos x="1679" y="2854"/>
                    </a:cxn>
                    <a:cxn ang="0">
                      <a:pos x="1880" y="2742"/>
                    </a:cxn>
                    <a:cxn ang="0">
                      <a:pos x="2072" y="2476"/>
                    </a:cxn>
                    <a:cxn ang="0">
                      <a:pos x="2134" y="2382"/>
                    </a:cxn>
                    <a:cxn ang="0">
                      <a:pos x="2060" y="2214"/>
                    </a:cxn>
                    <a:cxn ang="0">
                      <a:pos x="2121" y="1966"/>
                    </a:cxn>
                    <a:cxn ang="0">
                      <a:pos x="2215" y="1874"/>
                    </a:cxn>
                    <a:cxn ang="0">
                      <a:pos x="2291" y="1838"/>
                    </a:cxn>
                    <a:cxn ang="0">
                      <a:pos x="2340" y="1714"/>
                    </a:cxn>
                    <a:cxn ang="0">
                      <a:pos x="2464" y="1764"/>
                    </a:cxn>
                    <a:cxn ang="0">
                      <a:pos x="2658" y="1676"/>
                    </a:cxn>
                    <a:cxn ang="0">
                      <a:pos x="2561" y="1104"/>
                    </a:cxn>
                    <a:cxn ang="0">
                      <a:pos x="2550" y="693"/>
                    </a:cxn>
                    <a:cxn ang="0">
                      <a:pos x="1970" y="19"/>
                    </a:cxn>
                    <a:cxn ang="0">
                      <a:pos x="1873" y="106"/>
                    </a:cxn>
                    <a:cxn ang="0">
                      <a:pos x="1831" y="360"/>
                    </a:cxn>
                    <a:cxn ang="0">
                      <a:pos x="1456" y="445"/>
                    </a:cxn>
                    <a:cxn ang="0">
                      <a:pos x="1253" y="553"/>
                    </a:cxn>
                    <a:cxn ang="0">
                      <a:pos x="1042" y="933"/>
                    </a:cxn>
                    <a:cxn ang="0">
                      <a:pos x="902" y="1359"/>
                    </a:cxn>
                    <a:cxn ang="0">
                      <a:pos x="724" y="1662"/>
                    </a:cxn>
                    <a:cxn ang="0">
                      <a:pos x="609" y="2391"/>
                    </a:cxn>
                    <a:cxn ang="0">
                      <a:pos x="388" y="2601"/>
                    </a:cxn>
                    <a:cxn ang="0">
                      <a:pos x="249" y="3026"/>
                    </a:cxn>
                    <a:cxn ang="0">
                      <a:pos x="208" y="3307"/>
                    </a:cxn>
                    <a:cxn ang="0">
                      <a:pos x="322" y="3859"/>
                    </a:cxn>
                    <a:cxn ang="0">
                      <a:pos x="277" y="4262"/>
                    </a:cxn>
                    <a:cxn ang="0">
                      <a:pos x="119" y="4637"/>
                    </a:cxn>
                  </a:cxnLst>
                  <a:rect l="0" t="0" r="r" b="b"/>
                  <a:pathLst>
                    <a:path w="2666" h="6121">
                      <a:moveTo>
                        <a:pt x="24" y="4716"/>
                      </a:moveTo>
                      <a:lnTo>
                        <a:pt x="0" y="4764"/>
                      </a:lnTo>
                      <a:lnTo>
                        <a:pt x="0" y="4802"/>
                      </a:lnTo>
                      <a:lnTo>
                        <a:pt x="19" y="4956"/>
                      </a:lnTo>
                      <a:lnTo>
                        <a:pt x="27" y="4976"/>
                      </a:lnTo>
                      <a:lnTo>
                        <a:pt x="45" y="4981"/>
                      </a:lnTo>
                      <a:lnTo>
                        <a:pt x="52" y="4997"/>
                      </a:lnTo>
                      <a:lnTo>
                        <a:pt x="54" y="5025"/>
                      </a:lnTo>
                      <a:lnTo>
                        <a:pt x="50" y="5039"/>
                      </a:lnTo>
                      <a:lnTo>
                        <a:pt x="72" y="5012"/>
                      </a:lnTo>
                      <a:lnTo>
                        <a:pt x="79" y="4984"/>
                      </a:lnTo>
                      <a:lnTo>
                        <a:pt x="95" y="5001"/>
                      </a:lnTo>
                      <a:lnTo>
                        <a:pt x="83" y="5037"/>
                      </a:lnTo>
                      <a:lnTo>
                        <a:pt x="99" y="5036"/>
                      </a:lnTo>
                      <a:lnTo>
                        <a:pt x="108" y="5044"/>
                      </a:lnTo>
                      <a:lnTo>
                        <a:pt x="91" y="5058"/>
                      </a:lnTo>
                      <a:lnTo>
                        <a:pt x="63" y="5095"/>
                      </a:lnTo>
                      <a:lnTo>
                        <a:pt x="122" y="5117"/>
                      </a:lnTo>
                      <a:lnTo>
                        <a:pt x="133" y="5154"/>
                      </a:lnTo>
                      <a:lnTo>
                        <a:pt x="122" y="5216"/>
                      </a:lnTo>
                      <a:lnTo>
                        <a:pt x="162" y="5205"/>
                      </a:lnTo>
                      <a:lnTo>
                        <a:pt x="171" y="5250"/>
                      </a:lnTo>
                      <a:lnTo>
                        <a:pt x="146" y="5282"/>
                      </a:lnTo>
                      <a:lnTo>
                        <a:pt x="158" y="5338"/>
                      </a:lnTo>
                      <a:lnTo>
                        <a:pt x="154" y="5382"/>
                      </a:lnTo>
                      <a:lnTo>
                        <a:pt x="185" y="5383"/>
                      </a:lnTo>
                      <a:lnTo>
                        <a:pt x="203" y="5434"/>
                      </a:lnTo>
                      <a:lnTo>
                        <a:pt x="212" y="5478"/>
                      </a:lnTo>
                      <a:lnTo>
                        <a:pt x="234" y="5546"/>
                      </a:lnTo>
                      <a:lnTo>
                        <a:pt x="275" y="5583"/>
                      </a:lnTo>
                      <a:lnTo>
                        <a:pt x="295" y="5627"/>
                      </a:lnTo>
                      <a:lnTo>
                        <a:pt x="338" y="5656"/>
                      </a:lnTo>
                      <a:lnTo>
                        <a:pt x="365" y="5694"/>
                      </a:lnTo>
                      <a:lnTo>
                        <a:pt x="365" y="5724"/>
                      </a:lnTo>
                      <a:lnTo>
                        <a:pt x="342" y="5737"/>
                      </a:lnTo>
                      <a:lnTo>
                        <a:pt x="315" y="5733"/>
                      </a:lnTo>
                      <a:lnTo>
                        <a:pt x="308" y="5747"/>
                      </a:lnTo>
                      <a:lnTo>
                        <a:pt x="336" y="5806"/>
                      </a:lnTo>
                      <a:lnTo>
                        <a:pt x="306" y="5805"/>
                      </a:lnTo>
                      <a:lnTo>
                        <a:pt x="281" y="5792"/>
                      </a:lnTo>
                      <a:lnTo>
                        <a:pt x="279" y="5817"/>
                      </a:lnTo>
                      <a:lnTo>
                        <a:pt x="338" y="5945"/>
                      </a:lnTo>
                      <a:lnTo>
                        <a:pt x="367" y="5988"/>
                      </a:lnTo>
                      <a:lnTo>
                        <a:pt x="381" y="6023"/>
                      </a:lnTo>
                      <a:lnTo>
                        <a:pt x="369" y="6044"/>
                      </a:lnTo>
                      <a:lnTo>
                        <a:pt x="365" y="6086"/>
                      </a:lnTo>
                      <a:lnTo>
                        <a:pt x="355" y="6091"/>
                      </a:lnTo>
                      <a:lnTo>
                        <a:pt x="349" y="6109"/>
                      </a:lnTo>
                      <a:lnTo>
                        <a:pt x="396" y="6107"/>
                      </a:lnTo>
                      <a:lnTo>
                        <a:pt x="439" y="6121"/>
                      </a:lnTo>
                      <a:lnTo>
                        <a:pt x="507" y="6095"/>
                      </a:lnTo>
                      <a:lnTo>
                        <a:pt x="570" y="6093"/>
                      </a:lnTo>
                      <a:lnTo>
                        <a:pt x="609" y="6111"/>
                      </a:lnTo>
                      <a:lnTo>
                        <a:pt x="627" y="6095"/>
                      </a:lnTo>
                      <a:lnTo>
                        <a:pt x="642" y="6044"/>
                      </a:lnTo>
                      <a:lnTo>
                        <a:pt x="632" y="5965"/>
                      </a:lnTo>
                      <a:lnTo>
                        <a:pt x="650" y="5912"/>
                      </a:lnTo>
                      <a:lnTo>
                        <a:pt x="673" y="5869"/>
                      </a:lnTo>
                      <a:lnTo>
                        <a:pt x="708" y="5882"/>
                      </a:lnTo>
                      <a:lnTo>
                        <a:pt x="724" y="5843"/>
                      </a:lnTo>
                      <a:lnTo>
                        <a:pt x="763" y="5819"/>
                      </a:lnTo>
                      <a:lnTo>
                        <a:pt x="816" y="5821"/>
                      </a:lnTo>
                      <a:lnTo>
                        <a:pt x="850" y="5834"/>
                      </a:lnTo>
                      <a:lnTo>
                        <a:pt x="891" y="5823"/>
                      </a:lnTo>
                      <a:lnTo>
                        <a:pt x="936" y="5836"/>
                      </a:lnTo>
                      <a:lnTo>
                        <a:pt x="979" y="5836"/>
                      </a:lnTo>
                      <a:lnTo>
                        <a:pt x="996" y="5765"/>
                      </a:lnTo>
                      <a:lnTo>
                        <a:pt x="1030" y="5679"/>
                      </a:lnTo>
                      <a:lnTo>
                        <a:pt x="1064" y="5616"/>
                      </a:lnTo>
                      <a:lnTo>
                        <a:pt x="1069" y="5538"/>
                      </a:lnTo>
                      <a:lnTo>
                        <a:pt x="1084" y="5490"/>
                      </a:lnTo>
                      <a:lnTo>
                        <a:pt x="1080" y="5437"/>
                      </a:lnTo>
                      <a:lnTo>
                        <a:pt x="1096" y="5393"/>
                      </a:lnTo>
                      <a:lnTo>
                        <a:pt x="1116" y="5354"/>
                      </a:lnTo>
                      <a:lnTo>
                        <a:pt x="1114" y="5313"/>
                      </a:lnTo>
                      <a:lnTo>
                        <a:pt x="1098" y="5289"/>
                      </a:lnTo>
                      <a:lnTo>
                        <a:pt x="1120" y="5250"/>
                      </a:lnTo>
                      <a:lnTo>
                        <a:pt x="1114" y="5218"/>
                      </a:lnTo>
                      <a:lnTo>
                        <a:pt x="1096" y="5192"/>
                      </a:lnTo>
                      <a:lnTo>
                        <a:pt x="1092" y="5173"/>
                      </a:lnTo>
                      <a:lnTo>
                        <a:pt x="1096" y="5156"/>
                      </a:lnTo>
                      <a:lnTo>
                        <a:pt x="1119" y="5168"/>
                      </a:lnTo>
                      <a:lnTo>
                        <a:pt x="1136" y="5165"/>
                      </a:lnTo>
                      <a:lnTo>
                        <a:pt x="1125" y="5141"/>
                      </a:lnTo>
                      <a:lnTo>
                        <a:pt x="1127" y="5125"/>
                      </a:lnTo>
                      <a:lnTo>
                        <a:pt x="1139" y="5103"/>
                      </a:lnTo>
                      <a:lnTo>
                        <a:pt x="1136" y="5085"/>
                      </a:lnTo>
                      <a:lnTo>
                        <a:pt x="1145" y="5022"/>
                      </a:lnTo>
                      <a:lnTo>
                        <a:pt x="1141" y="5003"/>
                      </a:lnTo>
                      <a:lnTo>
                        <a:pt x="1112" y="4978"/>
                      </a:lnTo>
                      <a:lnTo>
                        <a:pt x="1076" y="4960"/>
                      </a:lnTo>
                      <a:lnTo>
                        <a:pt x="1084" y="4956"/>
                      </a:lnTo>
                      <a:lnTo>
                        <a:pt x="1119" y="4968"/>
                      </a:lnTo>
                      <a:lnTo>
                        <a:pt x="1154" y="4962"/>
                      </a:lnTo>
                      <a:lnTo>
                        <a:pt x="1163" y="4945"/>
                      </a:lnTo>
                      <a:lnTo>
                        <a:pt x="1127" y="4912"/>
                      </a:lnTo>
                      <a:lnTo>
                        <a:pt x="1024" y="4898"/>
                      </a:lnTo>
                      <a:lnTo>
                        <a:pt x="1030" y="4886"/>
                      </a:lnTo>
                      <a:lnTo>
                        <a:pt x="1114" y="4877"/>
                      </a:lnTo>
                      <a:lnTo>
                        <a:pt x="1161" y="4892"/>
                      </a:lnTo>
                      <a:lnTo>
                        <a:pt x="1188" y="4879"/>
                      </a:lnTo>
                      <a:lnTo>
                        <a:pt x="1195" y="4845"/>
                      </a:lnTo>
                      <a:lnTo>
                        <a:pt x="1244" y="4843"/>
                      </a:lnTo>
                      <a:lnTo>
                        <a:pt x="1287" y="4800"/>
                      </a:lnTo>
                      <a:lnTo>
                        <a:pt x="1308" y="4774"/>
                      </a:lnTo>
                      <a:lnTo>
                        <a:pt x="1308" y="4729"/>
                      </a:lnTo>
                      <a:lnTo>
                        <a:pt x="1338" y="4737"/>
                      </a:lnTo>
                      <a:lnTo>
                        <a:pt x="1338" y="4782"/>
                      </a:lnTo>
                      <a:lnTo>
                        <a:pt x="1383" y="4778"/>
                      </a:lnTo>
                      <a:lnTo>
                        <a:pt x="1410" y="4731"/>
                      </a:lnTo>
                      <a:lnTo>
                        <a:pt x="1463" y="4686"/>
                      </a:lnTo>
                      <a:lnTo>
                        <a:pt x="1453" y="4639"/>
                      </a:lnTo>
                      <a:lnTo>
                        <a:pt x="1471" y="4657"/>
                      </a:lnTo>
                      <a:lnTo>
                        <a:pt x="1495" y="4657"/>
                      </a:lnTo>
                      <a:lnTo>
                        <a:pt x="1495" y="4634"/>
                      </a:lnTo>
                      <a:lnTo>
                        <a:pt x="1518" y="4616"/>
                      </a:lnTo>
                      <a:lnTo>
                        <a:pt x="1514" y="4598"/>
                      </a:lnTo>
                      <a:lnTo>
                        <a:pt x="1318" y="4640"/>
                      </a:lnTo>
                      <a:lnTo>
                        <a:pt x="1272" y="4632"/>
                      </a:lnTo>
                      <a:lnTo>
                        <a:pt x="1254" y="4645"/>
                      </a:lnTo>
                      <a:lnTo>
                        <a:pt x="1244" y="4620"/>
                      </a:lnTo>
                      <a:lnTo>
                        <a:pt x="1222" y="4599"/>
                      </a:lnTo>
                      <a:lnTo>
                        <a:pt x="1132" y="4560"/>
                      </a:lnTo>
                      <a:lnTo>
                        <a:pt x="1080" y="4569"/>
                      </a:lnTo>
                      <a:lnTo>
                        <a:pt x="1059" y="4557"/>
                      </a:lnTo>
                      <a:lnTo>
                        <a:pt x="1080" y="4546"/>
                      </a:lnTo>
                      <a:lnTo>
                        <a:pt x="1096" y="4522"/>
                      </a:lnTo>
                      <a:lnTo>
                        <a:pt x="1120" y="4528"/>
                      </a:lnTo>
                      <a:lnTo>
                        <a:pt x="1149" y="4520"/>
                      </a:lnTo>
                      <a:lnTo>
                        <a:pt x="1195" y="4526"/>
                      </a:lnTo>
                      <a:lnTo>
                        <a:pt x="1201" y="4522"/>
                      </a:lnTo>
                      <a:lnTo>
                        <a:pt x="1236" y="4557"/>
                      </a:lnTo>
                      <a:lnTo>
                        <a:pt x="1261" y="4544"/>
                      </a:lnTo>
                      <a:lnTo>
                        <a:pt x="1263" y="4530"/>
                      </a:lnTo>
                      <a:lnTo>
                        <a:pt x="1287" y="4551"/>
                      </a:lnTo>
                      <a:lnTo>
                        <a:pt x="1318" y="4561"/>
                      </a:lnTo>
                      <a:lnTo>
                        <a:pt x="1328" y="4539"/>
                      </a:lnTo>
                      <a:lnTo>
                        <a:pt x="1340" y="4551"/>
                      </a:lnTo>
                      <a:lnTo>
                        <a:pt x="1355" y="4591"/>
                      </a:lnTo>
                      <a:lnTo>
                        <a:pt x="1385" y="4599"/>
                      </a:lnTo>
                      <a:lnTo>
                        <a:pt x="1504" y="4536"/>
                      </a:lnTo>
                      <a:lnTo>
                        <a:pt x="1544" y="4468"/>
                      </a:lnTo>
                      <a:lnTo>
                        <a:pt x="1563" y="4452"/>
                      </a:lnTo>
                      <a:lnTo>
                        <a:pt x="1576" y="4388"/>
                      </a:lnTo>
                      <a:lnTo>
                        <a:pt x="1553" y="4332"/>
                      </a:lnTo>
                      <a:lnTo>
                        <a:pt x="1506" y="4298"/>
                      </a:lnTo>
                      <a:lnTo>
                        <a:pt x="1473" y="4243"/>
                      </a:lnTo>
                      <a:lnTo>
                        <a:pt x="1502" y="4242"/>
                      </a:lnTo>
                      <a:lnTo>
                        <a:pt x="1500" y="4228"/>
                      </a:lnTo>
                      <a:lnTo>
                        <a:pt x="1418" y="4190"/>
                      </a:lnTo>
                      <a:lnTo>
                        <a:pt x="1414" y="4154"/>
                      </a:lnTo>
                      <a:lnTo>
                        <a:pt x="1398" y="4117"/>
                      </a:lnTo>
                      <a:lnTo>
                        <a:pt x="1335" y="4127"/>
                      </a:lnTo>
                      <a:lnTo>
                        <a:pt x="1318" y="4104"/>
                      </a:lnTo>
                      <a:lnTo>
                        <a:pt x="1310" y="4087"/>
                      </a:lnTo>
                      <a:lnTo>
                        <a:pt x="1297" y="4084"/>
                      </a:lnTo>
                      <a:lnTo>
                        <a:pt x="1297" y="4101"/>
                      </a:lnTo>
                      <a:lnTo>
                        <a:pt x="1272" y="4170"/>
                      </a:lnTo>
                      <a:lnTo>
                        <a:pt x="1242" y="4211"/>
                      </a:lnTo>
                      <a:lnTo>
                        <a:pt x="1174" y="4264"/>
                      </a:lnTo>
                      <a:lnTo>
                        <a:pt x="1149" y="4283"/>
                      </a:lnTo>
                      <a:lnTo>
                        <a:pt x="1116" y="4283"/>
                      </a:lnTo>
                      <a:lnTo>
                        <a:pt x="1071" y="4295"/>
                      </a:lnTo>
                      <a:lnTo>
                        <a:pt x="1043" y="4286"/>
                      </a:lnTo>
                      <a:lnTo>
                        <a:pt x="1076" y="4264"/>
                      </a:lnTo>
                      <a:lnTo>
                        <a:pt x="1120" y="4256"/>
                      </a:lnTo>
                      <a:lnTo>
                        <a:pt x="1154" y="4221"/>
                      </a:lnTo>
                      <a:lnTo>
                        <a:pt x="1191" y="4205"/>
                      </a:lnTo>
                      <a:lnTo>
                        <a:pt x="1254" y="4148"/>
                      </a:lnTo>
                      <a:lnTo>
                        <a:pt x="1265" y="4111"/>
                      </a:lnTo>
                      <a:lnTo>
                        <a:pt x="1265" y="4063"/>
                      </a:lnTo>
                      <a:lnTo>
                        <a:pt x="1234" y="4057"/>
                      </a:lnTo>
                      <a:lnTo>
                        <a:pt x="1248" y="4027"/>
                      </a:lnTo>
                      <a:lnTo>
                        <a:pt x="1250" y="3990"/>
                      </a:lnTo>
                      <a:lnTo>
                        <a:pt x="1236" y="3956"/>
                      </a:lnTo>
                      <a:lnTo>
                        <a:pt x="1225" y="3852"/>
                      </a:lnTo>
                      <a:lnTo>
                        <a:pt x="1229" y="3784"/>
                      </a:lnTo>
                      <a:lnTo>
                        <a:pt x="1215" y="3701"/>
                      </a:lnTo>
                      <a:lnTo>
                        <a:pt x="1220" y="3675"/>
                      </a:lnTo>
                      <a:lnTo>
                        <a:pt x="1231" y="3644"/>
                      </a:lnTo>
                      <a:lnTo>
                        <a:pt x="1227" y="3623"/>
                      </a:lnTo>
                      <a:lnTo>
                        <a:pt x="1283" y="3655"/>
                      </a:lnTo>
                      <a:lnTo>
                        <a:pt x="1285" y="3623"/>
                      </a:lnTo>
                      <a:lnTo>
                        <a:pt x="1271" y="3542"/>
                      </a:lnTo>
                      <a:lnTo>
                        <a:pt x="1285" y="3463"/>
                      </a:lnTo>
                      <a:lnTo>
                        <a:pt x="1306" y="3396"/>
                      </a:lnTo>
                      <a:lnTo>
                        <a:pt x="1279" y="3361"/>
                      </a:lnTo>
                      <a:lnTo>
                        <a:pt x="1268" y="3329"/>
                      </a:lnTo>
                      <a:lnTo>
                        <a:pt x="1271" y="3277"/>
                      </a:lnTo>
                      <a:lnTo>
                        <a:pt x="1330" y="3310"/>
                      </a:lnTo>
                      <a:lnTo>
                        <a:pt x="1333" y="3299"/>
                      </a:lnTo>
                      <a:lnTo>
                        <a:pt x="1348" y="3288"/>
                      </a:lnTo>
                      <a:lnTo>
                        <a:pt x="1371" y="3255"/>
                      </a:lnTo>
                      <a:lnTo>
                        <a:pt x="1373" y="3244"/>
                      </a:lnTo>
                      <a:lnTo>
                        <a:pt x="1369" y="3233"/>
                      </a:lnTo>
                      <a:lnTo>
                        <a:pt x="1377" y="3172"/>
                      </a:lnTo>
                      <a:lnTo>
                        <a:pt x="1362" y="3132"/>
                      </a:lnTo>
                      <a:lnTo>
                        <a:pt x="1364" y="3100"/>
                      </a:lnTo>
                      <a:lnTo>
                        <a:pt x="1373" y="3136"/>
                      </a:lnTo>
                      <a:lnTo>
                        <a:pt x="1408" y="3164"/>
                      </a:lnTo>
                      <a:lnTo>
                        <a:pt x="1420" y="3158"/>
                      </a:lnTo>
                      <a:lnTo>
                        <a:pt x="1441" y="3122"/>
                      </a:lnTo>
                      <a:lnTo>
                        <a:pt x="1466" y="3136"/>
                      </a:lnTo>
                      <a:lnTo>
                        <a:pt x="1471" y="3106"/>
                      </a:lnTo>
                      <a:lnTo>
                        <a:pt x="1486" y="3086"/>
                      </a:lnTo>
                      <a:lnTo>
                        <a:pt x="1443" y="3067"/>
                      </a:lnTo>
                      <a:lnTo>
                        <a:pt x="1473" y="3069"/>
                      </a:lnTo>
                      <a:lnTo>
                        <a:pt x="1505" y="3046"/>
                      </a:lnTo>
                      <a:lnTo>
                        <a:pt x="1503" y="3031"/>
                      </a:lnTo>
                      <a:lnTo>
                        <a:pt x="1532" y="3015"/>
                      </a:lnTo>
                      <a:lnTo>
                        <a:pt x="1535" y="2979"/>
                      </a:lnTo>
                      <a:lnTo>
                        <a:pt x="1556" y="2970"/>
                      </a:lnTo>
                      <a:lnTo>
                        <a:pt x="1560" y="2926"/>
                      </a:lnTo>
                      <a:lnTo>
                        <a:pt x="1584" y="2922"/>
                      </a:lnTo>
                      <a:lnTo>
                        <a:pt x="1622" y="2929"/>
                      </a:lnTo>
                      <a:lnTo>
                        <a:pt x="1665" y="2894"/>
                      </a:lnTo>
                      <a:lnTo>
                        <a:pt x="1679" y="2854"/>
                      </a:lnTo>
                      <a:lnTo>
                        <a:pt x="1730" y="2812"/>
                      </a:lnTo>
                      <a:lnTo>
                        <a:pt x="1758" y="2836"/>
                      </a:lnTo>
                      <a:lnTo>
                        <a:pt x="1796" y="2808"/>
                      </a:lnTo>
                      <a:lnTo>
                        <a:pt x="1808" y="2773"/>
                      </a:lnTo>
                      <a:lnTo>
                        <a:pt x="1837" y="2749"/>
                      </a:lnTo>
                      <a:lnTo>
                        <a:pt x="1864" y="2758"/>
                      </a:lnTo>
                      <a:lnTo>
                        <a:pt x="1880" y="2742"/>
                      </a:lnTo>
                      <a:lnTo>
                        <a:pt x="1925" y="2714"/>
                      </a:lnTo>
                      <a:lnTo>
                        <a:pt x="1945" y="2682"/>
                      </a:lnTo>
                      <a:lnTo>
                        <a:pt x="1970" y="2669"/>
                      </a:lnTo>
                      <a:lnTo>
                        <a:pt x="1999" y="2609"/>
                      </a:lnTo>
                      <a:lnTo>
                        <a:pt x="2008" y="2575"/>
                      </a:lnTo>
                      <a:lnTo>
                        <a:pt x="2051" y="2525"/>
                      </a:lnTo>
                      <a:lnTo>
                        <a:pt x="2072" y="2476"/>
                      </a:lnTo>
                      <a:lnTo>
                        <a:pt x="2098" y="2432"/>
                      </a:lnTo>
                      <a:lnTo>
                        <a:pt x="2115" y="2411"/>
                      </a:lnTo>
                      <a:lnTo>
                        <a:pt x="2119" y="2432"/>
                      </a:lnTo>
                      <a:lnTo>
                        <a:pt x="2115" y="2469"/>
                      </a:lnTo>
                      <a:lnTo>
                        <a:pt x="2148" y="2420"/>
                      </a:lnTo>
                      <a:lnTo>
                        <a:pt x="2154" y="2401"/>
                      </a:lnTo>
                      <a:lnTo>
                        <a:pt x="2134" y="2382"/>
                      </a:lnTo>
                      <a:lnTo>
                        <a:pt x="2132" y="2360"/>
                      </a:lnTo>
                      <a:lnTo>
                        <a:pt x="2078" y="2305"/>
                      </a:lnTo>
                      <a:lnTo>
                        <a:pt x="2072" y="2281"/>
                      </a:lnTo>
                      <a:lnTo>
                        <a:pt x="2081" y="2274"/>
                      </a:lnTo>
                      <a:lnTo>
                        <a:pt x="2076" y="2247"/>
                      </a:lnTo>
                      <a:lnTo>
                        <a:pt x="2058" y="2225"/>
                      </a:lnTo>
                      <a:lnTo>
                        <a:pt x="2060" y="2214"/>
                      </a:lnTo>
                      <a:lnTo>
                        <a:pt x="2076" y="2197"/>
                      </a:lnTo>
                      <a:lnTo>
                        <a:pt x="2081" y="2173"/>
                      </a:lnTo>
                      <a:lnTo>
                        <a:pt x="2115" y="2157"/>
                      </a:lnTo>
                      <a:lnTo>
                        <a:pt x="2150" y="2066"/>
                      </a:lnTo>
                      <a:lnTo>
                        <a:pt x="2154" y="2042"/>
                      </a:lnTo>
                      <a:lnTo>
                        <a:pt x="2117" y="1975"/>
                      </a:lnTo>
                      <a:lnTo>
                        <a:pt x="2121" y="1966"/>
                      </a:lnTo>
                      <a:lnTo>
                        <a:pt x="2162" y="1939"/>
                      </a:lnTo>
                      <a:lnTo>
                        <a:pt x="2164" y="1911"/>
                      </a:lnTo>
                      <a:lnTo>
                        <a:pt x="2179" y="1907"/>
                      </a:lnTo>
                      <a:lnTo>
                        <a:pt x="2211" y="1921"/>
                      </a:lnTo>
                      <a:lnTo>
                        <a:pt x="2222" y="1915"/>
                      </a:lnTo>
                      <a:lnTo>
                        <a:pt x="2227" y="1891"/>
                      </a:lnTo>
                      <a:lnTo>
                        <a:pt x="2215" y="1874"/>
                      </a:lnTo>
                      <a:lnTo>
                        <a:pt x="2252" y="1869"/>
                      </a:lnTo>
                      <a:lnTo>
                        <a:pt x="2256" y="1849"/>
                      </a:lnTo>
                      <a:lnTo>
                        <a:pt x="2215" y="1791"/>
                      </a:lnTo>
                      <a:lnTo>
                        <a:pt x="2215" y="1776"/>
                      </a:lnTo>
                      <a:lnTo>
                        <a:pt x="2258" y="1808"/>
                      </a:lnTo>
                      <a:lnTo>
                        <a:pt x="2277" y="1838"/>
                      </a:lnTo>
                      <a:lnTo>
                        <a:pt x="2291" y="1838"/>
                      </a:lnTo>
                      <a:lnTo>
                        <a:pt x="2287" y="1776"/>
                      </a:lnTo>
                      <a:lnTo>
                        <a:pt x="2290" y="1785"/>
                      </a:lnTo>
                      <a:lnTo>
                        <a:pt x="2304" y="1776"/>
                      </a:lnTo>
                      <a:lnTo>
                        <a:pt x="2310" y="1699"/>
                      </a:lnTo>
                      <a:lnTo>
                        <a:pt x="2324" y="1694"/>
                      </a:lnTo>
                      <a:lnTo>
                        <a:pt x="2340" y="1694"/>
                      </a:lnTo>
                      <a:lnTo>
                        <a:pt x="2340" y="1714"/>
                      </a:lnTo>
                      <a:lnTo>
                        <a:pt x="2353" y="1733"/>
                      </a:lnTo>
                      <a:lnTo>
                        <a:pt x="2370" y="1742"/>
                      </a:lnTo>
                      <a:lnTo>
                        <a:pt x="2387" y="1691"/>
                      </a:lnTo>
                      <a:lnTo>
                        <a:pt x="2408" y="1707"/>
                      </a:lnTo>
                      <a:lnTo>
                        <a:pt x="2430" y="1745"/>
                      </a:lnTo>
                      <a:lnTo>
                        <a:pt x="2443" y="1745"/>
                      </a:lnTo>
                      <a:lnTo>
                        <a:pt x="2464" y="1764"/>
                      </a:lnTo>
                      <a:lnTo>
                        <a:pt x="2482" y="1719"/>
                      </a:lnTo>
                      <a:lnTo>
                        <a:pt x="2579" y="1711"/>
                      </a:lnTo>
                      <a:lnTo>
                        <a:pt x="2613" y="1732"/>
                      </a:lnTo>
                      <a:lnTo>
                        <a:pt x="2636" y="1760"/>
                      </a:lnTo>
                      <a:lnTo>
                        <a:pt x="2651" y="1732"/>
                      </a:lnTo>
                      <a:lnTo>
                        <a:pt x="2666" y="1722"/>
                      </a:lnTo>
                      <a:lnTo>
                        <a:pt x="2658" y="1676"/>
                      </a:lnTo>
                      <a:lnTo>
                        <a:pt x="2601" y="1550"/>
                      </a:lnTo>
                      <a:lnTo>
                        <a:pt x="2588" y="1472"/>
                      </a:lnTo>
                      <a:lnTo>
                        <a:pt x="2603" y="1409"/>
                      </a:lnTo>
                      <a:lnTo>
                        <a:pt x="2636" y="1356"/>
                      </a:lnTo>
                      <a:lnTo>
                        <a:pt x="2640" y="1322"/>
                      </a:lnTo>
                      <a:lnTo>
                        <a:pt x="2640" y="1272"/>
                      </a:lnTo>
                      <a:lnTo>
                        <a:pt x="2561" y="1104"/>
                      </a:lnTo>
                      <a:lnTo>
                        <a:pt x="2552" y="1041"/>
                      </a:lnTo>
                      <a:lnTo>
                        <a:pt x="2574" y="966"/>
                      </a:lnTo>
                      <a:lnTo>
                        <a:pt x="2568" y="910"/>
                      </a:lnTo>
                      <a:lnTo>
                        <a:pt x="2550" y="884"/>
                      </a:lnTo>
                      <a:lnTo>
                        <a:pt x="2543" y="831"/>
                      </a:lnTo>
                      <a:lnTo>
                        <a:pt x="2543" y="752"/>
                      </a:lnTo>
                      <a:lnTo>
                        <a:pt x="2550" y="693"/>
                      </a:lnTo>
                      <a:lnTo>
                        <a:pt x="2568" y="645"/>
                      </a:lnTo>
                      <a:lnTo>
                        <a:pt x="2560" y="620"/>
                      </a:lnTo>
                      <a:lnTo>
                        <a:pt x="2437" y="406"/>
                      </a:lnTo>
                      <a:lnTo>
                        <a:pt x="2370" y="346"/>
                      </a:lnTo>
                      <a:lnTo>
                        <a:pt x="2238" y="305"/>
                      </a:lnTo>
                      <a:lnTo>
                        <a:pt x="2123" y="191"/>
                      </a:lnTo>
                      <a:lnTo>
                        <a:pt x="1970" y="19"/>
                      </a:lnTo>
                      <a:lnTo>
                        <a:pt x="1961" y="1"/>
                      </a:lnTo>
                      <a:lnTo>
                        <a:pt x="1951" y="1"/>
                      </a:lnTo>
                      <a:lnTo>
                        <a:pt x="1866" y="0"/>
                      </a:lnTo>
                      <a:lnTo>
                        <a:pt x="1845" y="11"/>
                      </a:lnTo>
                      <a:lnTo>
                        <a:pt x="1851" y="46"/>
                      </a:lnTo>
                      <a:lnTo>
                        <a:pt x="1868" y="66"/>
                      </a:lnTo>
                      <a:lnTo>
                        <a:pt x="1873" y="106"/>
                      </a:lnTo>
                      <a:lnTo>
                        <a:pt x="1866" y="141"/>
                      </a:lnTo>
                      <a:lnTo>
                        <a:pt x="1851" y="160"/>
                      </a:lnTo>
                      <a:lnTo>
                        <a:pt x="1837" y="218"/>
                      </a:lnTo>
                      <a:lnTo>
                        <a:pt x="1814" y="257"/>
                      </a:lnTo>
                      <a:lnTo>
                        <a:pt x="1818" y="296"/>
                      </a:lnTo>
                      <a:lnTo>
                        <a:pt x="1855" y="331"/>
                      </a:lnTo>
                      <a:lnTo>
                        <a:pt x="1831" y="360"/>
                      </a:lnTo>
                      <a:lnTo>
                        <a:pt x="1798" y="370"/>
                      </a:lnTo>
                      <a:lnTo>
                        <a:pt x="1636" y="313"/>
                      </a:lnTo>
                      <a:lnTo>
                        <a:pt x="1521" y="300"/>
                      </a:lnTo>
                      <a:lnTo>
                        <a:pt x="1486" y="305"/>
                      </a:lnTo>
                      <a:lnTo>
                        <a:pt x="1466" y="321"/>
                      </a:lnTo>
                      <a:lnTo>
                        <a:pt x="1449" y="357"/>
                      </a:lnTo>
                      <a:lnTo>
                        <a:pt x="1456" y="445"/>
                      </a:lnTo>
                      <a:lnTo>
                        <a:pt x="1449" y="480"/>
                      </a:lnTo>
                      <a:lnTo>
                        <a:pt x="1429" y="560"/>
                      </a:lnTo>
                      <a:lnTo>
                        <a:pt x="1394" y="621"/>
                      </a:lnTo>
                      <a:lnTo>
                        <a:pt x="1379" y="615"/>
                      </a:lnTo>
                      <a:lnTo>
                        <a:pt x="1343" y="568"/>
                      </a:lnTo>
                      <a:lnTo>
                        <a:pt x="1298" y="543"/>
                      </a:lnTo>
                      <a:lnTo>
                        <a:pt x="1253" y="553"/>
                      </a:lnTo>
                      <a:lnTo>
                        <a:pt x="1182" y="626"/>
                      </a:lnTo>
                      <a:lnTo>
                        <a:pt x="1150" y="667"/>
                      </a:lnTo>
                      <a:lnTo>
                        <a:pt x="1135" y="731"/>
                      </a:lnTo>
                      <a:lnTo>
                        <a:pt x="1128" y="779"/>
                      </a:lnTo>
                      <a:lnTo>
                        <a:pt x="1105" y="818"/>
                      </a:lnTo>
                      <a:lnTo>
                        <a:pt x="1054" y="883"/>
                      </a:lnTo>
                      <a:lnTo>
                        <a:pt x="1042" y="933"/>
                      </a:lnTo>
                      <a:lnTo>
                        <a:pt x="1090" y="1018"/>
                      </a:lnTo>
                      <a:lnTo>
                        <a:pt x="1097" y="1066"/>
                      </a:lnTo>
                      <a:lnTo>
                        <a:pt x="1087" y="1098"/>
                      </a:lnTo>
                      <a:lnTo>
                        <a:pt x="1064" y="1143"/>
                      </a:lnTo>
                      <a:lnTo>
                        <a:pt x="1015" y="1194"/>
                      </a:lnTo>
                      <a:lnTo>
                        <a:pt x="991" y="1246"/>
                      </a:lnTo>
                      <a:lnTo>
                        <a:pt x="902" y="1359"/>
                      </a:lnTo>
                      <a:lnTo>
                        <a:pt x="880" y="1420"/>
                      </a:lnTo>
                      <a:lnTo>
                        <a:pt x="871" y="1493"/>
                      </a:lnTo>
                      <a:lnTo>
                        <a:pt x="853" y="1541"/>
                      </a:lnTo>
                      <a:lnTo>
                        <a:pt x="788" y="1591"/>
                      </a:lnTo>
                      <a:lnTo>
                        <a:pt x="745" y="1591"/>
                      </a:lnTo>
                      <a:lnTo>
                        <a:pt x="720" y="1608"/>
                      </a:lnTo>
                      <a:lnTo>
                        <a:pt x="724" y="1662"/>
                      </a:lnTo>
                      <a:lnTo>
                        <a:pt x="724" y="1744"/>
                      </a:lnTo>
                      <a:lnTo>
                        <a:pt x="720" y="1850"/>
                      </a:lnTo>
                      <a:lnTo>
                        <a:pt x="686" y="2040"/>
                      </a:lnTo>
                      <a:lnTo>
                        <a:pt x="625" y="2177"/>
                      </a:lnTo>
                      <a:lnTo>
                        <a:pt x="550" y="2295"/>
                      </a:lnTo>
                      <a:lnTo>
                        <a:pt x="556" y="2332"/>
                      </a:lnTo>
                      <a:lnTo>
                        <a:pt x="609" y="2391"/>
                      </a:lnTo>
                      <a:lnTo>
                        <a:pt x="634" y="2434"/>
                      </a:lnTo>
                      <a:lnTo>
                        <a:pt x="632" y="2508"/>
                      </a:lnTo>
                      <a:lnTo>
                        <a:pt x="624" y="2551"/>
                      </a:lnTo>
                      <a:lnTo>
                        <a:pt x="586" y="2597"/>
                      </a:lnTo>
                      <a:lnTo>
                        <a:pt x="533" y="2595"/>
                      </a:lnTo>
                      <a:lnTo>
                        <a:pt x="467" y="2579"/>
                      </a:lnTo>
                      <a:lnTo>
                        <a:pt x="388" y="2601"/>
                      </a:lnTo>
                      <a:lnTo>
                        <a:pt x="325" y="2643"/>
                      </a:lnTo>
                      <a:lnTo>
                        <a:pt x="233" y="2757"/>
                      </a:lnTo>
                      <a:lnTo>
                        <a:pt x="210" y="2816"/>
                      </a:lnTo>
                      <a:lnTo>
                        <a:pt x="194" y="2888"/>
                      </a:lnTo>
                      <a:lnTo>
                        <a:pt x="206" y="2954"/>
                      </a:lnTo>
                      <a:lnTo>
                        <a:pt x="230" y="3006"/>
                      </a:lnTo>
                      <a:lnTo>
                        <a:pt x="249" y="3026"/>
                      </a:lnTo>
                      <a:lnTo>
                        <a:pt x="225" y="3062"/>
                      </a:lnTo>
                      <a:lnTo>
                        <a:pt x="218" y="3109"/>
                      </a:lnTo>
                      <a:lnTo>
                        <a:pt x="208" y="3145"/>
                      </a:lnTo>
                      <a:lnTo>
                        <a:pt x="208" y="3217"/>
                      </a:lnTo>
                      <a:lnTo>
                        <a:pt x="195" y="3250"/>
                      </a:lnTo>
                      <a:lnTo>
                        <a:pt x="195" y="3295"/>
                      </a:lnTo>
                      <a:lnTo>
                        <a:pt x="208" y="3307"/>
                      </a:lnTo>
                      <a:lnTo>
                        <a:pt x="223" y="3364"/>
                      </a:lnTo>
                      <a:lnTo>
                        <a:pt x="218" y="3522"/>
                      </a:lnTo>
                      <a:lnTo>
                        <a:pt x="223" y="3600"/>
                      </a:lnTo>
                      <a:lnTo>
                        <a:pt x="257" y="3656"/>
                      </a:lnTo>
                      <a:lnTo>
                        <a:pt x="334" y="3713"/>
                      </a:lnTo>
                      <a:lnTo>
                        <a:pt x="345" y="3792"/>
                      </a:lnTo>
                      <a:lnTo>
                        <a:pt x="322" y="3859"/>
                      </a:lnTo>
                      <a:lnTo>
                        <a:pt x="284" y="3902"/>
                      </a:lnTo>
                      <a:lnTo>
                        <a:pt x="230" y="3925"/>
                      </a:lnTo>
                      <a:lnTo>
                        <a:pt x="218" y="3949"/>
                      </a:lnTo>
                      <a:lnTo>
                        <a:pt x="257" y="3997"/>
                      </a:lnTo>
                      <a:lnTo>
                        <a:pt x="289" y="4120"/>
                      </a:lnTo>
                      <a:lnTo>
                        <a:pt x="259" y="4231"/>
                      </a:lnTo>
                      <a:lnTo>
                        <a:pt x="277" y="4262"/>
                      </a:lnTo>
                      <a:lnTo>
                        <a:pt x="271" y="4319"/>
                      </a:lnTo>
                      <a:lnTo>
                        <a:pt x="248" y="4359"/>
                      </a:lnTo>
                      <a:lnTo>
                        <a:pt x="146" y="4399"/>
                      </a:lnTo>
                      <a:lnTo>
                        <a:pt x="146" y="4449"/>
                      </a:lnTo>
                      <a:lnTo>
                        <a:pt x="99" y="4530"/>
                      </a:lnTo>
                      <a:lnTo>
                        <a:pt x="104" y="4591"/>
                      </a:lnTo>
                      <a:lnTo>
                        <a:pt x="119" y="4637"/>
                      </a:lnTo>
                      <a:lnTo>
                        <a:pt x="91" y="4778"/>
                      </a:lnTo>
                      <a:lnTo>
                        <a:pt x="61" y="4798"/>
                      </a:lnTo>
                      <a:lnTo>
                        <a:pt x="45" y="4767"/>
                      </a:lnTo>
                      <a:lnTo>
                        <a:pt x="34" y="4817"/>
                      </a:lnTo>
                      <a:lnTo>
                        <a:pt x="34" y="4732"/>
                      </a:lnTo>
                      <a:lnTo>
                        <a:pt x="24" y="471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pic>
              <p:nvPicPr>
                <p:cNvPr id="9" name="Picture 34" descr="swe"/>
                <p:cNvPicPr>
                  <a:picLocks noChangeAspect="1" noChangeArrowheads="1"/>
                </p:cNvPicPr>
                <p:nvPr/>
              </p:nvPicPr>
              <p:blipFill>
                <a:blip r:embed="rId3" cstate="print"/>
                <a:srcRect/>
                <a:stretch>
                  <a:fillRect/>
                </a:stretch>
              </p:blipFill>
              <p:spPr bwMode="gray">
                <a:xfrm>
                  <a:off x="7300009" y="2435347"/>
                  <a:ext cx="621739" cy="38830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 name="Rounded Rectangle 26"/>
                <p:cNvSpPr/>
                <p:nvPr/>
              </p:nvSpPr>
              <p:spPr>
                <a:xfrm>
                  <a:off x="7084279" y="5116505"/>
                  <a:ext cx="1053197" cy="564823"/>
                </a:xfrm>
                <a:prstGeom prst="roundRect">
                  <a:avLst/>
                </a:prstGeom>
                <a:solidFill>
                  <a:schemeClr val="accent5">
                    <a:lumMod val="40000"/>
                    <a:lumOff val="60000"/>
                  </a:schemeClr>
                </a:solidFill>
                <a:ln>
                  <a:solidFill>
                    <a:srgbClr val="EAAA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ESS Lund</a:t>
                  </a:r>
                  <a:endParaRPr lang="en-GB" dirty="0"/>
                </a:p>
              </p:txBody>
            </p:sp>
            <p:cxnSp>
              <p:nvCxnSpPr>
                <p:cNvPr id="4" name="Straight Arrow Connector 3"/>
                <p:cNvCxnSpPr/>
                <p:nvPr/>
              </p:nvCxnSpPr>
              <p:spPr>
                <a:xfrm>
                  <a:off x="2394733" y="4338740"/>
                  <a:ext cx="4492666" cy="1069460"/>
                </a:xfrm>
                <a:prstGeom prst="straightConnector1">
                  <a:avLst/>
                </a:prstGeom>
                <a:ln w="53975" cmpd="tri">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rot="236584">
                  <a:off x="3582918" y="4158137"/>
                  <a:ext cx="1269865" cy="612346"/>
                  <a:chOff x="3613006" y="4243532"/>
                  <a:chExt cx="1269865" cy="612346"/>
                </a:xfrm>
              </p:grpSpPr>
              <p:pic>
                <p:nvPicPr>
                  <p:cNvPr id="209" name="Picture 2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398">
                    <a:off x="3613006" y="4243532"/>
                    <a:ext cx="1269865" cy="612346"/>
                  </a:xfrm>
                  <a:prstGeom prst="rect">
                    <a:avLst/>
                  </a:prstGeom>
                  <a:solidFill>
                    <a:schemeClr val="bg1">
                      <a:alpha val="15000"/>
                    </a:schemeClr>
                  </a:solidFill>
                  <a:ln>
                    <a:noFill/>
                  </a:ln>
                  <a:effectLst/>
                  <a:scene3d>
                    <a:camera prst="orthographicFront">
                      <a:rot lat="0" lon="0" rev="0"/>
                    </a:camera>
                    <a:lightRig rig="contrasting" dir="t">
                      <a:rot lat="0" lon="0" rev="7800000"/>
                    </a:lightRig>
                  </a:scene3d>
                  <a:sp3d>
                    <a:bevelT w="139700" h="139700"/>
                  </a:sp3d>
                </p:spPr>
              </p:pic>
              <p:sp>
                <p:nvSpPr>
                  <p:cNvPr id="169" name="TextBox 168"/>
                  <p:cNvSpPr txBox="1"/>
                  <p:nvPr/>
                </p:nvSpPr>
                <p:spPr>
                  <a:xfrm rot="657859">
                    <a:off x="3698724" y="4316712"/>
                    <a:ext cx="905535" cy="246221"/>
                  </a:xfrm>
                  <a:prstGeom prst="rect">
                    <a:avLst/>
                  </a:prstGeom>
                  <a:solidFill>
                    <a:schemeClr val="bg1">
                      <a:alpha val="69000"/>
                    </a:schemeClr>
                  </a:solidFill>
                </p:spPr>
                <p:txBody>
                  <a:bodyPr wrap="square" lIns="0" tIns="0" rIns="0" bIns="0" rtlCol="0">
                    <a:spAutoFit/>
                  </a:bodyPr>
                  <a:lstStyle/>
                  <a:p>
                    <a:pPr algn="ctr"/>
                    <a:r>
                      <a:rPr lang="en-GB" sz="1600" dirty="0" smtClean="0">
                        <a:latin typeface="Arial" pitchFamily="34" charset="0"/>
                        <a:cs typeface="Arial" pitchFamily="34" charset="0"/>
                      </a:rPr>
                      <a:t>Goods</a:t>
                    </a:r>
                  </a:p>
                </p:txBody>
              </p:sp>
            </p:grpSp>
            <p:sp>
              <p:nvSpPr>
                <p:cNvPr id="26" name="Rounded Rectangle 25"/>
                <p:cNvSpPr/>
                <p:nvPr/>
              </p:nvSpPr>
              <p:spPr>
                <a:xfrm>
                  <a:off x="1285053" y="2749268"/>
                  <a:ext cx="1094737" cy="584264"/>
                </a:xfrm>
                <a:prstGeom prst="roundRect">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GB" dirty="0" smtClean="0"/>
                    <a:t>Supplier</a:t>
                  </a:r>
                  <a:endParaRPr lang="en-GB" dirty="0"/>
                </a:p>
              </p:txBody>
            </p:sp>
            <p:cxnSp>
              <p:nvCxnSpPr>
                <p:cNvPr id="7" name="Straight Arrow Connector 6"/>
                <p:cNvCxnSpPr/>
                <p:nvPr/>
              </p:nvCxnSpPr>
              <p:spPr>
                <a:xfrm>
                  <a:off x="1832421" y="3333757"/>
                  <a:ext cx="0" cy="700170"/>
                </a:xfrm>
                <a:prstGeom prst="straightConnector1">
                  <a:avLst/>
                </a:prstGeom>
                <a:ln w="41275" cmpd="dbl">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935136" y="2846575"/>
                <a:ext cx="810814" cy="999536"/>
                <a:chOff x="1921130" y="2209407"/>
                <a:chExt cx="810814" cy="999536"/>
              </a:xfrm>
            </p:grpSpPr>
            <p:sp>
              <p:nvSpPr>
                <p:cNvPr id="57" name="Rectangle 56"/>
                <p:cNvSpPr/>
                <p:nvPr/>
              </p:nvSpPr>
              <p:spPr>
                <a:xfrm>
                  <a:off x="1921130" y="2209407"/>
                  <a:ext cx="581208" cy="78172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en-US" sz="900" b="1" dirty="0" smtClean="0">
                      <a:solidFill>
                        <a:schemeClr val="tx1"/>
                      </a:solidFill>
                    </a:rPr>
                    <a:t>Contract</a:t>
                  </a:r>
                </a:p>
                <a:p>
                  <a:r>
                    <a:rPr lang="sv-SE" sz="900" dirty="0" smtClean="0">
                      <a:solidFill>
                        <a:schemeClr val="tx1"/>
                      </a:solidFill>
                    </a:rPr>
                    <a:t>_-_-_-_-_</a:t>
                  </a:r>
                </a:p>
                <a:p>
                  <a:r>
                    <a:rPr lang="sv-SE" sz="900" dirty="0" smtClean="0">
                      <a:solidFill>
                        <a:schemeClr val="tx1"/>
                      </a:solidFill>
                    </a:rPr>
                    <a:t>_-_-_-_-_</a:t>
                  </a:r>
                </a:p>
                <a:p>
                  <a:r>
                    <a:rPr lang="sv-SE" sz="900" dirty="0" smtClean="0">
                      <a:solidFill>
                        <a:schemeClr val="tx1"/>
                      </a:solidFill>
                    </a:rPr>
                    <a:t>_-_-_-_-_</a:t>
                  </a:r>
                  <a:endParaRPr lang="sv-SE" sz="900" dirty="0">
                    <a:solidFill>
                      <a:schemeClr val="tx1"/>
                    </a:solidFill>
                  </a:endParaRPr>
                </a:p>
              </p:txBody>
            </p:sp>
            <p:sp>
              <p:nvSpPr>
                <p:cNvPr id="58" name="Rectangle 57"/>
                <p:cNvSpPr/>
                <p:nvPr/>
              </p:nvSpPr>
              <p:spPr>
                <a:xfrm>
                  <a:off x="2099341" y="2488408"/>
                  <a:ext cx="632603" cy="72053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b="1" dirty="0" smtClean="0">
                      <a:solidFill>
                        <a:schemeClr val="tx1"/>
                      </a:solidFill>
                    </a:rPr>
                    <a:t>Invoice</a:t>
                  </a:r>
                </a:p>
                <a:p>
                  <a:r>
                    <a:rPr lang="sv-SE" sz="900" dirty="0" smtClean="0">
                      <a:solidFill>
                        <a:schemeClr val="tx1"/>
                      </a:solidFill>
                    </a:rPr>
                    <a:t>_-_-_-_-_</a:t>
                  </a:r>
                </a:p>
                <a:p>
                  <a:r>
                    <a:rPr lang="sv-SE" sz="900" dirty="0" smtClean="0">
                      <a:solidFill>
                        <a:schemeClr val="tx1"/>
                      </a:solidFill>
                    </a:rPr>
                    <a:t>_-_-_-_-_</a:t>
                  </a:r>
                </a:p>
              </p:txBody>
            </p:sp>
          </p:grpSp>
          <p:pic>
            <p:nvPicPr>
              <p:cNvPr id="36" name="Picture 35"/>
              <p:cNvPicPr>
                <a:picLocks noChangeAspect="1"/>
              </p:cNvPicPr>
              <p:nvPr/>
            </p:nvPicPr>
            <p:blipFill>
              <a:blip r:embed="rId5"/>
              <a:stretch>
                <a:fillRect/>
              </a:stretch>
            </p:blipFill>
            <p:spPr>
              <a:xfrm>
                <a:off x="780905" y="2240332"/>
                <a:ext cx="643115" cy="4287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8" name="Curved Up Arrow 37"/>
            <p:cNvSpPr/>
            <p:nvPr/>
          </p:nvSpPr>
          <p:spPr>
            <a:xfrm>
              <a:off x="6257785" y="5353128"/>
              <a:ext cx="1783527" cy="712002"/>
            </a:xfrm>
            <a:prstGeom prst="curvedUpArrow">
              <a:avLst/>
            </a:prstGeom>
            <a:solidFill>
              <a:schemeClr val="accent1">
                <a:lumMod val="20000"/>
                <a:lumOff val="80000"/>
              </a:schemeClr>
            </a:solidFill>
            <a:ln>
              <a:solidFill>
                <a:schemeClr val="accent1"/>
              </a:solidFill>
            </a:ln>
            <a:effectLst>
              <a:outerShdw blurRad="50800" dist="38100" algn="l" rotWithShape="0">
                <a:schemeClr val="tx1">
                  <a:alpha val="40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sv-SE" sz="1000" dirty="0" smtClean="0">
                <a:solidFill>
                  <a:schemeClr val="bg1"/>
                </a:solidFill>
              </a:endParaRPr>
            </a:p>
          </p:txBody>
        </p:sp>
        <p:sp>
          <p:nvSpPr>
            <p:cNvPr id="63" name="Oval Callout 62"/>
            <p:cNvSpPr/>
            <p:nvPr/>
          </p:nvSpPr>
          <p:spPr>
            <a:xfrm>
              <a:off x="7959733" y="5562459"/>
              <a:ext cx="1503836" cy="802540"/>
            </a:xfrm>
            <a:prstGeom prst="wedgeEllipseCallout">
              <a:avLst>
                <a:gd name="adj1" fmla="val -59716"/>
                <a:gd name="adj2" fmla="val -37645"/>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Contribution</a:t>
              </a:r>
              <a:br>
                <a:rPr lang="en-US" sz="1200" dirty="0" smtClean="0">
                  <a:solidFill>
                    <a:schemeClr val="tx1"/>
                  </a:solidFill>
                </a:rPr>
              </a:br>
              <a:r>
                <a:rPr lang="en-US" sz="1200" dirty="0" smtClean="0">
                  <a:solidFill>
                    <a:schemeClr val="tx1"/>
                  </a:solidFill>
                </a:rPr>
                <a:t>goods in Sweden</a:t>
              </a:r>
            </a:p>
          </p:txBody>
        </p:sp>
      </p:grpSp>
      <p:sp>
        <p:nvSpPr>
          <p:cNvPr id="31" name="Rounded Rectangle 30"/>
          <p:cNvSpPr/>
          <p:nvPr/>
        </p:nvSpPr>
        <p:spPr>
          <a:xfrm>
            <a:off x="5943632" y="4793860"/>
            <a:ext cx="1062265" cy="579122"/>
          </a:xfrm>
          <a:prstGeom prst="roundRect">
            <a:avLst/>
          </a:prstGeom>
          <a:solidFill>
            <a:schemeClr val="bg2">
              <a:lumMod val="90000"/>
              <a:alpha val="79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8" name="Rounded Rectangle 27"/>
          <p:cNvSpPr/>
          <p:nvPr/>
        </p:nvSpPr>
        <p:spPr>
          <a:xfrm>
            <a:off x="1610157" y="3778545"/>
            <a:ext cx="1119740" cy="595871"/>
          </a:xfrm>
          <a:prstGeom prst="roundRect">
            <a:avLst/>
          </a:prstGeom>
          <a:gradFill>
            <a:gsLst>
              <a:gs pos="0">
                <a:schemeClr val="tx2">
                  <a:lumMod val="60000"/>
                  <a:lumOff val="40000"/>
                </a:schemeClr>
              </a:gs>
              <a:gs pos="50000">
                <a:schemeClr val="accent1">
                  <a:lumMod val="105000"/>
                  <a:satMod val="103000"/>
                  <a:tint val="73000"/>
                </a:schemeClr>
              </a:gs>
              <a:gs pos="100000">
                <a:schemeClr val="accent1">
                  <a:lumMod val="105000"/>
                  <a:satMod val="109000"/>
                  <a:tint val="81000"/>
                </a:schemeClr>
              </a:gs>
            </a:gsLst>
          </a:gradFill>
          <a:ln>
            <a:noFill/>
          </a:ln>
          <a:effectLst>
            <a:outerShdw blurRad="190500" dist="2413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tx1">
                    <a:lumMod val="75000"/>
                    <a:lumOff val="25000"/>
                  </a:schemeClr>
                </a:solidFill>
              </a:rPr>
              <a:t>In-kind Partner</a:t>
            </a:r>
            <a:endParaRPr lang="en-GB" dirty="0">
              <a:solidFill>
                <a:schemeClr val="tx1">
                  <a:lumMod val="75000"/>
                  <a:lumOff val="25000"/>
                </a:schemeClr>
              </a:solidFill>
            </a:endParaRPr>
          </a:p>
        </p:txBody>
      </p:sp>
      <p:sp>
        <p:nvSpPr>
          <p:cNvPr id="32" name="Oval Callout 31"/>
          <p:cNvSpPr/>
          <p:nvPr/>
        </p:nvSpPr>
        <p:spPr>
          <a:xfrm>
            <a:off x="4821837" y="5301424"/>
            <a:ext cx="1503836" cy="802540"/>
          </a:xfrm>
          <a:prstGeom prst="wedgeEllipseCallout">
            <a:avLst>
              <a:gd name="adj1" fmla="val 34933"/>
              <a:gd name="adj2" fmla="val -61293"/>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Receiving goods in Sweden</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155121" y="3215629"/>
            <a:ext cx="750300" cy="361805"/>
          </a:xfrm>
          <a:prstGeom prst="rect">
            <a:avLst/>
          </a:prstGeom>
          <a:solidFill>
            <a:schemeClr val="bg1">
              <a:alpha val="15000"/>
            </a:schemeClr>
          </a:solidFill>
          <a:ln>
            <a:noFill/>
          </a:ln>
          <a:effectLst/>
          <a:scene3d>
            <a:camera prst="orthographicFront">
              <a:rot lat="0" lon="0" rev="0"/>
            </a:camera>
            <a:lightRig rig="contrasting" dir="t">
              <a:rot lat="0" lon="0" rev="7800000"/>
            </a:lightRig>
          </a:scene3d>
          <a:sp3d>
            <a:bevelT w="139700" h="139700"/>
          </a:sp3d>
        </p:spPr>
      </p:pic>
      <p:sp>
        <p:nvSpPr>
          <p:cNvPr id="35" name="TextBox 34"/>
          <p:cNvSpPr txBox="1"/>
          <p:nvPr/>
        </p:nvSpPr>
        <p:spPr>
          <a:xfrm rot="5400000">
            <a:off x="2410075" y="3257588"/>
            <a:ext cx="384619" cy="138499"/>
          </a:xfrm>
          <a:prstGeom prst="rect">
            <a:avLst/>
          </a:prstGeom>
          <a:solidFill>
            <a:schemeClr val="bg1">
              <a:alpha val="69000"/>
            </a:schemeClr>
          </a:solidFill>
        </p:spPr>
        <p:txBody>
          <a:bodyPr wrap="square" lIns="0" tIns="0" rIns="0" bIns="0" rtlCol="0">
            <a:spAutoFit/>
          </a:bodyPr>
          <a:lstStyle/>
          <a:p>
            <a:pPr algn="ctr"/>
            <a:r>
              <a:rPr lang="en-GB" sz="900" dirty="0" smtClean="0">
                <a:latin typeface="Arial" pitchFamily="34" charset="0"/>
                <a:cs typeface="Arial" pitchFamily="34" charset="0"/>
              </a:rPr>
              <a:t>Goods</a:t>
            </a:r>
          </a:p>
        </p:txBody>
      </p:sp>
      <p:sp>
        <p:nvSpPr>
          <p:cNvPr id="39" name="TextBox 38"/>
          <p:cNvSpPr txBox="1"/>
          <p:nvPr/>
        </p:nvSpPr>
        <p:spPr>
          <a:xfrm>
            <a:off x="1024063" y="1688559"/>
            <a:ext cx="2006007" cy="544122"/>
          </a:xfrm>
          <a:prstGeom prst="rect">
            <a:avLst/>
          </a:prstGeom>
          <a:noFill/>
        </p:spPr>
        <p:txBody>
          <a:bodyPr wrap="square" lIns="54610" tIns="54610" rIns="54610" bIns="54610" rtlCol="0">
            <a:noAutofit/>
          </a:bodyPr>
          <a:lstStyle/>
          <a:p>
            <a:pPr>
              <a:spcAft>
                <a:spcPts val="600"/>
              </a:spcAft>
            </a:pPr>
            <a:r>
              <a:rPr lang="sv-SE" sz="3200" dirty="0" smtClean="0">
                <a:solidFill>
                  <a:schemeClr val="tx2"/>
                </a:solidFill>
              </a:rPr>
              <a:t>EU X</a:t>
            </a:r>
          </a:p>
        </p:txBody>
      </p:sp>
    </p:spTree>
    <p:extLst>
      <p:ext uri="{BB962C8B-B14F-4D97-AF65-F5344CB8AC3E}">
        <p14:creationId xmlns:p14="http://schemas.microsoft.com/office/powerpoint/2010/main" val="2749127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18388" y="1637086"/>
            <a:ext cx="8254800" cy="4294253"/>
          </a:xfrm>
        </p:spPr>
        <p:txBody>
          <a:bodyPr/>
          <a:lstStyle/>
          <a:p>
            <a:pPr marL="171450" indent="-171450">
              <a:buFont typeface="Wingdings" panose="05000000000000000000" pitchFamily="2" charset="2"/>
              <a:buChar char="Ø"/>
            </a:pPr>
            <a:r>
              <a:rPr lang="en-US" sz="1600" b="0" dirty="0" smtClean="0">
                <a:solidFill>
                  <a:schemeClr val="tx1"/>
                </a:solidFill>
              </a:rPr>
              <a:t> In-kind Partner receiving (taking ownership of) goods in EU X will be seen as a purchase made in EU X. VAT will be due and reported in EU X</a:t>
            </a:r>
          </a:p>
          <a:p>
            <a:pPr marL="285750" indent="-285750">
              <a:buFont typeface="Wingdings" panose="05000000000000000000" pitchFamily="2" charset="2"/>
              <a:buChar char="Ø"/>
            </a:pPr>
            <a:r>
              <a:rPr lang="en-US" sz="1600" b="0" dirty="0" smtClean="0">
                <a:solidFill>
                  <a:schemeClr val="tx1"/>
                </a:solidFill>
              </a:rPr>
              <a:t>In-kind </a:t>
            </a:r>
            <a:r>
              <a:rPr lang="en-US" sz="1600" b="0" dirty="0">
                <a:solidFill>
                  <a:schemeClr val="tx1"/>
                </a:solidFill>
              </a:rPr>
              <a:t>Partner transferring the goods to Sweden will be seen as a transfer of own goods</a:t>
            </a:r>
          </a:p>
          <a:p>
            <a:pPr marL="285750" indent="-285750">
              <a:buFont typeface="Wingdings" panose="05000000000000000000" pitchFamily="2" charset="2"/>
              <a:buChar char="Ø"/>
            </a:pPr>
            <a:r>
              <a:rPr lang="en-US" sz="1600" b="0" dirty="0">
                <a:solidFill>
                  <a:schemeClr val="tx1"/>
                </a:solidFill>
              </a:rPr>
              <a:t>The </a:t>
            </a:r>
            <a:r>
              <a:rPr lang="en-US" sz="1600" b="0" dirty="0" smtClean="0">
                <a:solidFill>
                  <a:schemeClr val="tx1"/>
                </a:solidFill>
              </a:rPr>
              <a:t>transfer is </a:t>
            </a:r>
            <a:r>
              <a:rPr lang="en-US" sz="1600" b="0" dirty="0">
                <a:solidFill>
                  <a:schemeClr val="tx1"/>
                </a:solidFill>
              </a:rPr>
              <a:t>subject to </a:t>
            </a:r>
            <a:r>
              <a:rPr lang="en-US" sz="1600" b="0" dirty="0" smtClean="0">
                <a:solidFill>
                  <a:schemeClr val="tx1"/>
                </a:solidFill>
              </a:rPr>
              <a:t>VAT consequences in both EU X and Sweden for the </a:t>
            </a:r>
            <a:r>
              <a:rPr lang="en-US" sz="1600" b="0" dirty="0">
                <a:solidFill>
                  <a:schemeClr val="tx1"/>
                </a:solidFill>
              </a:rPr>
              <a:t>In-kind Partner</a:t>
            </a:r>
          </a:p>
          <a:p>
            <a:pPr marL="285750" indent="-285750">
              <a:buFont typeface="Wingdings" panose="05000000000000000000" pitchFamily="2" charset="2"/>
              <a:buChar char="Ø"/>
            </a:pPr>
            <a:r>
              <a:rPr lang="en-US" sz="1600" b="0" dirty="0">
                <a:solidFill>
                  <a:schemeClr val="tx1"/>
                </a:solidFill>
              </a:rPr>
              <a:t>In-kind Partner needs to register in Sweden for </a:t>
            </a:r>
            <a:r>
              <a:rPr lang="en-US" sz="1600" b="0" dirty="0" smtClean="0">
                <a:solidFill>
                  <a:schemeClr val="tx1"/>
                </a:solidFill>
              </a:rPr>
              <a:t>VAT (and presumably in EU X)</a:t>
            </a:r>
            <a:endParaRPr lang="en-US" sz="1600" b="0" dirty="0">
              <a:solidFill>
                <a:schemeClr val="tx1"/>
              </a:solidFill>
            </a:endParaRPr>
          </a:p>
          <a:p>
            <a:pPr marL="285750" indent="-285750">
              <a:buFont typeface="Wingdings" panose="05000000000000000000" pitchFamily="2" charset="2"/>
              <a:buChar char="Ø"/>
            </a:pPr>
            <a:r>
              <a:rPr lang="en-US" sz="1600" b="0" dirty="0">
                <a:solidFill>
                  <a:schemeClr val="tx1"/>
                </a:solidFill>
              </a:rPr>
              <a:t>The contribution to ESS may be compared to a supply which may be subject to Swedish VAT</a:t>
            </a:r>
          </a:p>
          <a:p>
            <a:pPr marL="285750" lvl="1" indent="-285750">
              <a:buFont typeface="Wingdings" panose="05000000000000000000" pitchFamily="2" charset="2"/>
              <a:buChar char="Ø"/>
            </a:pPr>
            <a:r>
              <a:rPr lang="en-US" sz="1600" u="sng" dirty="0">
                <a:solidFill>
                  <a:schemeClr val="tx1"/>
                </a:solidFill>
              </a:rPr>
              <a:t>VAT consequences In-kind Partner:</a:t>
            </a:r>
          </a:p>
          <a:p>
            <a:pPr marL="861750" lvl="4" indent="-285750">
              <a:buFont typeface="Wingdings" panose="05000000000000000000" pitchFamily="2" charset="2"/>
              <a:buChar char="Ø"/>
            </a:pPr>
            <a:r>
              <a:rPr lang="en-US" sz="1600" dirty="0">
                <a:solidFill>
                  <a:schemeClr val="tx1"/>
                </a:solidFill>
              </a:rPr>
              <a:t>Register for VAT in </a:t>
            </a:r>
            <a:r>
              <a:rPr lang="en-US" sz="1600" dirty="0" smtClean="0">
                <a:solidFill>
                  <a:schemeClr val="tx1"/>
                </a:solidFill>
              </a:rPr>
              <a:t>Sweden (and possible in EU X as well)</a:t>
            </a:r>
            <a:endParaRPr lang="en-US" sz="1600" dirty="0">
              <a:solidFill>
                <a:schemeClr val="tx1"/>
              </a:solidFill>
            </a:endParaRPr>
          </a:p>
          <a:p>
            <a:pPr marL="861750" lvl="4" indent="-285750">
              <a:buFont typeface="Wingdings" panose="05000000000000000000" pitchFamily="2" charset="2"/>
              <a:buChar char="Ø"/>
            </a:pPr>
            <a:r>
              <a:rPr lang="en-US" sz="1600" dirty="0">
                <a:solidFill>
                  <a:schemeClr val="tx1"/>
                </a:solidFill>
              </a:rPr>
              <a:t>Report output </a:t>
            </a:r>
            <a:r>
              <a:rPr lang="en-US" sz="1600" dirty="0" smtClean="0">
                <a:solidFill>
                  <a:schemeClr val="tx1"/>
                </a:solidFill>
              </a:rPr>
              <a:t>VAT and transfer of own goods</a:t>
            </a:r>
            <a:endParaRPr lang="en-US" sz="1600" dirty="0">
              <a:solidFill>
                <a:schemeClr val="tx1"/>
              </a:solidFill>
            </a:endParaRPr>
          </a:p>
          <a:p>
            <a:pPr marL="861750" lvl="4" indent="-285750">
              <a:buFont typeface="Wingdings" panose="05000000000000000000" pitchFamily="2" charset="2"/>
              <a:buChar char="Ø"/>
            </a:pPr>
            <a:r>
              <a:rPr lang="en-US" sz="1600" dirty="0">
                <a:solidFill>
                  <a:schemeClr val="tx1"/>
                </a:solidFill>
              </a:rPr>
              <a:t>Possibility to recover input VAT </a:t>
            </a:r>
            <a:r>
              <a:rPr lang="en-US" sz="1600" dirty="0" smtClean="0">
                <a:solidFill>
                  <a:schemeClr val="tx1"/>
                </a:solidFill>
              </a:rPr>
              <a:t>depends </a:t>
            </a:r>
            <a:r>
              <a:rPr lang="en-US" sz="1600" dirty="0">
                <a:solidFill>
                  <a:schemeClr val="tx1"/>
                </a:solidFill>
              </a:rPr>
              <a:t>on </a:t>
            </a:r>
            <a:r>
              <a:rPr lang="en-US" sz="1600" dirty="0" smtClean="0">
                <a:solidFill>
                  <a:schemeClr val="tx1"/>
                </a:solidFill>
              </a:rPr>
              <a:t>In-kind Partner’s business activities</a:t>
            </a:r>
            <a:endParaRPr lang="en-US" sz="1600" dirty="0">
              <a:solidFill>
                <a:schemeClr val="tx1"/>
              </a:solidFill>
            </a:endParaRPr>
          </a:p>
        </p:txBody>
      </p:sp>
      <p:sp>
        <p:nvSpPr>
          <p:cNvPr id="10" name="Text Placeholder 9"/>
          <p:cNvSpPr>
            <a:spLocks noGrp="1"/>
          </p:cNvSpPr>
          <p:nvPr>
            <p:ph type="body" sz="quarter" idx="11"/>
          </p:nvPr>
        </p:nvSpPr>
        <p:spPr/>
        <p:txBody>
          <a:bodyPr/>
          <a:lstStyle/>
          <a:p>
            <a:r>
              <a:rPr lang="sv-SE" dirty="0"/>
              <a:t>VAT </a:t>
            </a:r>
            <a:r>
              <a:rPr lang="en-US" dirty="0" smtClean="0"/>
              <a:t>consequences of scenario 2</a:t>
            </a:r>
            <a:endParaRPr lang="en-US" dirty="0"/>
          </a:p>
        </p:txBody>
      </p:sp>
      <p:sp>
        <p:nvSpPr>
          <p:cNvPr id="2" name="Title 1"/>
          <p:cNvSpPr>
            <a:spLocks noGrp="1"/>
          </p:cNvSpPr>
          <p:nvPr>
            <p:ph type="title"/>
          </p:nvPr>
        </p:nvSpPr>
        <p:spPr/>
        <p:txBody>
          <a:bodyPr/>
          <a:lstStyle/>
          <a:p>
            <a:r>
              <a:rPr lang="en-US" sz="4800" dirty="0"/>
              <a:t>Sale of goods to In-kind Partner subsequent transfer of own goods to Sweden</a:t>
            </a:r>
            <a:endParaRPr lang="sv-SE" sz="4800" dirty="0"/>
          </a:p>
        </p:txBody>
      </p:sp>
      <p:grpSp>
        <p:nvGrpSpPr>
          <p:cNvPr id="13" name="Group 12"/>
          <p:cNvGrpSpPr/>
          <p:nvPr/>
        </p:nvGrpSpPr>
        <p:grpSpPr>
          <a:xfrm>
            <a:off x="825600" y="5385545"/>
            <a:ext cx="6035838" cy="696545"/>
            <a:chOff x="1249130" y="5330254"/>
            <a:chExt cx="6973558" cy="696545"/>
          </a:xfrm>
        </p:grpSpPr>
        <p:cxnSp>
          <p:nvCxnSpPr>
            <p:cNvPr id="21" name="Straight Arrow Connector 20"/>
            <p:cNvCxnSpPr/>
            <p:nvPr/>
          </p:nvCxnSpPr>
          <p:spPr>
            <a:xfrm flipV="1">
              <a:off x="2219498" y="5792165"/>
              <a:ext cx="5003065" cy="18431"/>
            </a:xfrm>
            <a:prstGeom prst="straightConnector1">
              <a:avLst/>
            </a:prstGeom>
            <a:ln w="53975" cmpd="tri">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448" y="5330254"/>
              <a:ext cx="1269865" cy="612346"/>
            </a:xfrm>
            <a:prstGeom prst="rect">
              <a:avLst/>
            </a:prstGeom>
            <a:solidFill>
              <a:schemeClr val="bg1">
                <a:alpha val="15000"/>
              </a:schemeClr>
            </a:solidFill>
            <a:ln>
              <a:noFill/>
            </a:ln>
            <a:effectLst/>
            <a:scene3d>
              <a:camera prst="orthographicFront">
                <a:rot lat="0" lon="0" rev="0"/>
              </a:camera>
              <a:lightRig rig="contrasting" dir="t">
                <a:rot lat="0" lon="0" rev="7800000"/>
              </a:lightRig>
            </a:scene3d>
            <a:sp3d>
              <a:bevelT w="139700" h="139700"/>
            </a:sp3d>
          </p:spPr>
        </p:pic>
        <p:sp>
          <p:nvSpPr>
            <p:cNvPr id="23" name="TextBox 22"/>
            <p:cNvSpPr txBox="1"/>
            <p:nvPr/>
          </p:nvSpPr>
          <p:spPr>
            <a:xfrm rot="16355">
              <a:off x="3986281" y="5411787"/>
              <a:ext cx="905535" cy="246221"/>
            </a:xfrm>
            <a:prstGeom prst="rect">
              <a:avLst/>
            </a:prstGeom>
            <a:solidFill>
              <a:schemeClr val="bg1">
                <a:alpha val="69000"/>
              </a:schemeClr>
            </a:solidFill>
          </p:spPr>
          <p:txBody>
            <a:bodyPr wrap="square" lIns="0" tIns="0" rIns="0" bIns="0" rtlCol="0">
              <a:spAutoFit/>
            </a:bodyPr>
            <a:lstStyle/>
            <a:p>
              <a:pPr algn="ctr"/>
              <a:r>
                <a:rPr lang="en-GB" sz="1600" dirty="0" smtClean="0">
                  <a:latin typeface="Arial" pitchFamily="34" charset="0"/>
                  <a:cs typeface="Arial" pitchFamily="34" charset="0"/>
                </a:rPr>
                <a:t>Goods</a:t>
              </a:r>
            </a:p>
          </p:txBody>
        </p:sp>
        <p:pic>
          <p:nvPicPr>
            <p:cNvPr id="26" name="Picture 25"/>
            <p:cNvPicPr>
              <a:picLocks noChangeAspect="1"/>
            </p:cNvPicPr>
            <p:nvPr/>
          </p:nvPicPr>
          <p:blipFill>
            <a:blip r:embed="rId4"/>
            <a:stretch>
              <a:fillRect/>
            </a:stretch>
          </p:blipFill>
          <p:spPr>
            <a:xfrm>
              <a:off x="1249130" y="5468455"/>
              <a:ext cx="837515" cy="5583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34" descr="swe"/>
            <p:cNvPicPr>
              <a:picLocks noChangeAspect="1" noChangeArrowheads="1"/>
            </p:cNvPicPr>
            <p:nvPr/>
          </p:nvPicPr>
          <p:blipFill>
            <a:blip r:embed="rId5" cstate="print"/>
            <a:srcRect/>
            <a:stretch>
              <a:fillRect/>
            </a:stretch>
          </p:blipFill>
          <p:spPr bwMode="gray">
            <a:xfrm>
              <a:off x="7369326" y="5430675"/>
              <a:ext cx="853362" cy="53296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14" name="Oval Callout 13"/>
          <p:cNvSpPr/>
          <p:nvPr/>
        </p:nvSpPr>
        <p:spPr>
          <a:xfrm>
            <a:off x="6988466" y="5381869"/>
            <a:ext cx="1942407" cy="949604"/>
          </a:xfrm>
          <a:prstGeom prst="wedgeEllipseCallout">
            <a:avLst>
              <a:gd name="adj1" fmla="val -63209"/>
              <a:gd name="adj2" fmla="val -28806"/>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100" b="1" dirty="0" smtClean="0">
                <a:solidFill>
                  <a:schemeClr val="tx1"/>
                </a:solidFill>
              </a:rPr>
              <a:t>VAT consequences:</a:t>
            </a:r>
          </a:p>
          <a:p>
            <a:pPr algn="ctr"/>
            <a:r>
              <a:rPr lang="en-US" sz="1200" dirty="0" smtClean="0">
                <a:solidFill>
                  <a:schemeClr val="tx1"/>
                </a:solidFill>
              </a:rPr>
              <a:t>EU In-kind Partner</a:t>
            </a:r>
            <a:br>
              <a:rPr lang="en-US" sz="1200" dirty="0" smtClean="0">
                <a:solidFill>
                  <a:schemeClr val="tx1"/>
                </a:solidFill>
              </a:rPr>
            </a:br>
            <a:r>
              <a:rPr lang="en-US" sz="1200" dirty="0" smtClean="0">
                <a:solidFill>
                  <a:schemeClr val="tx1"/>
                </a:solidFill>
              </a:rPr>
              <a:t>VAT Registration</a:t>
            </a:r>
          </a:p>
        </p:txBody>
      </p:sp>
    </p:spTree>
    <p:extLst>
      <p:ext uri="{BB962C8B-B14F-4D97-AF65-F5344CB8AC3E}">
        <p14:creationId xmlns:p14="http://schemas.microsoft.com/office/powerpoint/2010/main" val="2271652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921563" y="4740348"/>
            <a:ext cx="1062265" cy="579122"/>
          </a:xfrm>
          <a:prstGeom prst="roundRect">
            <a:avLst/>
          </a:prstGeom>
          <a:solidFill>
            <a:schemeClr val="bg2">
              <a:lumMod val="90000"/>
              <a:alpha val="52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 name="Title 1"/>
          <p:cNvSpPr>
            <a:spLocks noGrp="1"/>
          </p:cNvSpPr>
          <p:nvPr>
            <p:ph type="title"/>
          </p:nvPr>
        </p:nvSpPr>
        <p:spPr/>
        <p:txBody>
          <a:bodyPr/>
          <a:lstStyle/>
          <a:p>
            <a:r>
              <a:rPr lang="en-US" sz="4800" dirty="0" smtClean="0"/>
              <a:t>Supplier in EU X provides services to In-kind Partner– connected to real property in Sweden</a:t>
            </a:r>
            <a:endParaRPr lang="en-US" sz="4800" noProof="0" dirty="0"/>
          </a:p>
        </p:txBody>
      </p:sp>
      <p:sp>
        <p:nvSpPr>
          <p:cNvPr id="6" name="Text Placeholder 5"/>
          <p:cNvSpPr>
            <a:spLocks noGrp="1"/>
          </p:cNvSpPr>
          <p:nvPr>
            <p:ph type="body" sz="quarter" idx="11"/>
          </p:nvPr>
        </p:nvSpPr>
        <p:spPr/>
        <p:txBody>
          <a:bodyPr/>
          <a:lstStyle/>
          <a:p>
            <a:r>
              <a:rPr lang="en-GB" dirty="0"/>
              <a:t>S</a:t>
            </a:r>
            <a:r>
              <a:rPr lang="en-GB" dirty="0" smtClean="0"/>
              <a:t>cenario 3</a:t>
            </a:r>
            <a:endParaRPr lang="en-GB" dirty="0"/>
          </a:p>
        </p:txBody>
      </p:sp>
      <p:grpSp>
        <p:nvGrpSpPr>
          <p:cNvPr id="15" name="Group 14"/>
          <p:cNvGrpSpPr/>
          <p:nvPr/>
        </p:nvGrpSpPr>
        <p:grpSpPr>
          <a:xfrm>
            <a:off x="778335" y="1162234"/>
            <a:ext cx="8822903" cy="5167607"/>
            <a:chOff x="777083" y="1114422"/>
            <a:chExt cx="8822903" cy="5167607"/>
          </a:xfrm>
        </p:grpSpPr>
        <p:grpSp>
          <p:nvGrpSpPr>
            <p:cNvPr id="5" name="Group 4"/>
            <p:cNvGrpSpPr/>
            <p:nvPr/>
          </p:nvGrpSpPr>
          <p:grpSpPr>
            <a:xfrm>
              <a:off x="777083" y="1114422"/>
              <a:ext cx="8043957" cy="4970022"/>
              <a:chOff x="712899" y="1144304"/>
              <a:chExt cx="8043957" cy="4970022"/>
            </a:xfrm>
          </p:grpSpPr>
          <p:grpSp>
            <p:nvGrpSpPr>
              <p:cNvPr id="33" name="Group 32"/>
              <p:cNvGrpSpPr/>
              <p:nvPr/>
            </p:nvGrpSpPr>
            <p:grpSpPr>
              <a:xfrm>
                <a:off x="712899" y="1144304"/>
                <a:ext cx="8043957" cy="4970022"/>
                <a:chOff x="428228" y="1442622"/>
                <a:chExt cx="8043957" cy="4970022"/>
              </a:xfrm>
            </p:grpSpPr>
            <p:sp>
              <p:nvSpPr>
                <p:cNvPr id="43" name="Rounded Rectangle 42"/>
                <p:cNvSpPr/>
                <p:nvPr/>
              </p:nvSpPr>
              <p:spPr>
                <a:xfrm>
                  <a:off x="2534019" y="4379346"/>
                  <a:ext cx="1062265" cy="579122"/>
                </a:xfrm>
                <a:prstGeom prst="roundRect">
                  <a:avLst/>
                </a:prstGeom>
                <a:solidFill>
                  <a:schemeClr val="bg2">
                    <a:lumMod val="90000"/>
                    <a:alpha val="52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8" name="Freeform 130"/>
                <p:cNvSpPr>
                  <a:spLocks noChangeAspect="1"/>
                </p:cNvSpPr>
                <p:nvPr/>
              </p:nvSpPr>
              <p:spPr bwMode="gray">
                <a:xfrm>
                  <a:off x="6629004" y="1442622"/>
                  <a:ext cx="1843181" cy="4045018"/>
                </a:xfrm>
                <a:custGeom>
                  <a:avLst/>
                  <a:gdLst/>
                  <a:ahLst/>
                  <a:cxnLst>
                    <a:cxn ang="0">
                      <a:pos x="52" y="4997"/>
                    </a:cxn>
                    <a:cxn ang="0">
                      <a:pos x="99" y="5036"/>
                    </a:cxn>
                    <a:cxn ang="0">
                      <a:pos x="162" y="5205"/>
                    </a:cxn>
                    <a:cxn ang="0">
                      <a:pos x="212" y="5478"/>
                    </a:cxn>
                    <a:cxn ang="0">
                      <a:pos x="342" y="5737"/>
                    </a:cxn>
                    <a:cxn ang="0">
                      <a:pos x="338" y="5945"/>
                    </a:cxn>
                    <a:cxn ang="0">
                      <a:pos x="396" y="6107"/>
                    </a:cxn>
                    <a:cxn ang="0">
                      <a:pos x="632" y="5965"/>
                    </a:cxn>
                    <a:cxn ang="0">
                      <a:pos x="850" y="5834"/>
                    </a:cxn>
                    <a:cxn ang="0">
                      <a:pos x="1069" y="5538"/>
                    </a:cxn>
                    <a:cxn ang="0">
                      <a:pos x="1120" y="5250"/>
                    </a:cxn>
                    <a:cxn ang="0">
                      <a:pos x="1125" y="5141"/>
                    </a:cxn>
                    <a:cxn ang="0">
                      <a:pos x="1076" y="4960"/>
                    </a:cxn>
                    <a:cxn ang="0">
                      <a:pos x="1030" y="4886"/>
                    </a:cxn>
                    <a:cxn ang="0">
                      <a:pos x="1308" y="4774"/>
                    </a:cxn>
                    <a:cxn ang="0">
                      <a:pos x="1453" y="4639"/>
                    </a:cxn>
                    <a:cxn ang="0">
                      <a:pos x="1272" y="4632"/>
                    </a:cxn>
                    <a:cxn ang="0">
                      <a:pos x="1080" y="4546"/>
                    </a:cxn>
                    <a:cxn ang="0">
                      <a:pos x="1261" y="4544"/>
                    </a:cxn>
                    <a:cxn ang="0">
                      <a:pos x="1385" y="4599"/>
                    </a:cxn>
                    <a:cxn ang="0">
                      <a:pos x="1473" y="4243"/>
                    </a:cxn>
                    <a:cxn ang="0">
                      <a:pos x="1318" y="4104"/>
                    </a:cxn>
                    <a:cxn ang="0">
                      <a:pos x="1149" y="4283"/>
                    </a:cxn>
                    <a:cxn ang="0">
                      <a:pos x="1191" y="4205"/>
                    </a:cxn>
                    <a:cxn ang="0">
                      <a:pos x="1236" y="3956"/>
                    </a:cxn>
                    <a:cxn ang="0">
                      <a:pos x="1283" y="3655"/>
                    </a:cxn>
                    <a:cxn ang="0">
                      <a:pos x="1271" y="3277"/>
                    </a:cxn>
                    <a:cxn ang="0">
                      <a:pos x="1377" y="3172"/>
                    </a:cxn>
                    <a:cxn ang="0">
                      <a:pos x="1466" y="3136"/>
                    </a:cxn>
                    <a:cxn ang="0">
                      <a:pos x="1532" y="3015"/>
                    </a:cxn>
                    <a:cxn ang="0">
                      <a:pos x="1679" y="2854"/>
                    </a:cxn>
                    <a:cxn ang="0">
                      <a:pos x="1880" y="2742"/>
                    </a:cxn>
                    <a:cxn ang="0">
                      <a:pos x="2072" y="2476"/>
                    </a:cxn>
                    <a:cxn ang="0">
                      <a:pos x="2134" y="2382"/>
                    </a:cxn>
                    <a:cxn ang="0">
                      <a:pos x="2060" y="2214"/>
                    </a:cxn>
                    <a:cxn ang="0">
                      <a:pos x="2121" y="1966"/>
                    </a:cxn>
                    <a:cxn ang="0">
                      <a:pos x="2215" y="1874"/>
                    </a:cxn>
                    <a:cxn ang="0">
                      <a:pos x="2291" y="1838"/>
                    </a:cxn>
                    <a:cxn ang="0">
                      <a:pos x="2340" y="1714"/>
                    </a:cxn>
                    <a:cxn ang="0">
                      <a:pos x="2464" y="1764"/>
                    </a:cxn>
                    <a:cxn ang="0">
                      <a:pos x="2658" y="1676"/>
                    </a:cxn>
                    <a:cxn ang="0">
                      <a:pos x="2561" y="1104"/>
                    </a:cxn>
                    <a:cxn ang="0">
                      <a:pos x="2550" y="693"/>
                    </a:cxn>
                    <a:cxn ang="0">
                      <a:pos x="1970" y="19"/>
                    </a:cxn>
                    <a:cxn ang="0">
                      <a:pos x="1873" y="106"/>
                    </a:cxn>
                    <a:cxn ang="0">
                      <a:pos x="1831" y="360"/>
                    </a:cxn>
                    <a:cxn ang="0">
                      <a:pos x="1456" y="445"/>
                    </a:cxn>
                    <a:cxn ang="0">
                      <a:pos x="1253" y="553"/>
                    </a:cxn>
                    <a:cxn ang="0">
                      <a:pos x="1042" y="933"/>
                    </a:cxn>
                    <a:cxn ang="0">
                      <a:pos x="902" y="1359"/>
                    </a:cxn>
                    <a:cxn ang="0">
                      <a:pos x="724" y="1662"/>
                    </a:cxn>
                    <a:cxn ang="0">
                      <a:pos x="609" y="2391"/>
                    </a:cxn>
                    <a:cxn ang="0">
                      <a:pos x="388" y="2601"/>
                    </a:cxn>
                    <a:cxn ang="0">
                      <a:pos x="249" y="3026"/>
                    </a:cxn>
                    <a:cxn ang="0">
                      <a:pos x="208" y="3307"/>
                    </a:cxn>
                    <a:cxn ang="0">
                      <a:pos x="322" y="3859"/>
                    </a:cxn>
                    <a:cxn ang="0">
                      <a:pos x="277" y="4262"/>
                    </a:cxn>
                    <a:cxn ang="0">
                      <a:pos x="119" y="4637"/>
                    </a:cxn>
                  </a:cxnLst>
                  <a:rect l="0" t="0" r="r" b="b"/>
                  <a:pathLst>
                    <a:path w="2666" h="6121">
                      <a:moveTo>
                        <a:pt x="24" y="4716"/>
                      </a:moveTo>
                      <a:lnTo>
                        <a:pt x="0" y="4764"/>
                      </a:lnTo>
                      <a:lnTo>
                        <a:pt x="0" y="4802"/>
                      </a:lnTo>
                      <a:lnTo>
                        <a:pt x="19" y="4956"/>
                      </a:lnTo>
                      <a:lnTo>
                        <a:pt x="27" y="4976"/>
                      </a:lnTo>
                      <a:lnTo>
                        <a:pt x="45" y="4981"/>
                      </a:lnTo>
                      <a:lnTo>
                        <a:pt x="52" y="4997"/>
                      </a:lnTo>
                      <a:lnTo>
                        <a:pt x="54" y="5025"/>
                      </a:lnTo>
                      <a:lnTo>
                        <a:pt x="50" y="5039"/>
                      </a:lnTo>
                      <a:lnTo>
                        <a:pt x="72" y="5012"/>
                      </a:lnTo>
                      <a:lnTo>
                        <a:pt x="79" y="4984"/>
                      </a:lnTo>
                      <a:lnTo>
                        <a:pt x="95" y="5001"/>
                      </a:lnTo>
                      <a:lnTo>
                        <a:pt x="83" y="5037"/>
                      </a:lnTo>
                      <a:lnTo>
                        <a:pt x="99" y="5036"/>
                      </a:lnTo>
                      <a:lnTo>
                        <a:pt x="108" y="5044"/>
                      </a:lnTo>
                      <a:lnTo>
                        <a:pt x="91" y="5058"/>
                      </a:lnTo>
                      <a:lnTo>
                        <a:pt x="63" y="5095"/>
                      </a:lnTo>
                      <a:lnTo>
                        <a:pt x="122" y="5117"/>
                      </a:lnTo>
                      <a:lnTo>
                        <a:pt x="133" y="5154"/>
                      </a:lnTo>
                      <a:lnTo>
                        <a:pt x="122" y="5216"/>
                      </a:lnTo>
                      <a:lnTo>
                        <a:pt x="162" y="5205"/>
                      </a:lnTo>
                      <a:lnTo>
                        <a:pt x="171" y="5250"/>
                      </a:lnTo>
                      <a:lnTo>
                        <a:pt x="146" y="5282"/>
                      </a:lnTo>
                      <a:lnTo>
                        <a:pt x="158" y="5338"/>
                      </a:lnTo>
                      <a:lnTo>
                        <a:pt x="154" y="5382"/>
                      </a:lnTo>
                      <a:lnTo>
                        <a:pt x="185" y="5383"/>
                      </a:lnTo>
                      <a:lnTo>
                        <a:pt x="203" y="5434"/>
                      </a:lnTo>
                      <a:lnTo>
                        <a:pt x="212" y="5478"/>
                      </a:lnTo>
                      <a:lnTo>
                        <a:pt x="234" y="5546"/>
                      </a:lnTo>
                      <a:lnTo>
                        <a:pt x="275" y="5583"/>
                      </a:lnTo>
                      <a:lnTo>
                        <a:pt x="295" y="5627"/>
                      </a:lnTo>
                      <a:lnTo>
                        <a:pt x="338" y="5656"/>
                      </a:lnTo>
                      <a:lnTo>
                        <a:pt x="365" y="5694"/>
                      </a:lnTo>
                      <a:lnTo>
                        <a:pt x="365" y="5724"/>
                      </a:lnTo>
                      <a:lnTo>
                        <a:pt x="342" y="5737"/>
                      </a:lnTo>
                      <a:lnTo>
                        <a:pt x="315" y="5733"/>
                      </a:lnTo>
                      <a:lnTo>
                        <a:pt x="308" y="5747"/>
                      </a:lnTo>
                      <a:lnTo>
                        <a:pt x="336" y="5806"/>
                      </a:lnTo>
                      <a:lnTo>
                        <a:pt x="306" y="5805"/>
                      </a:lnTo>
                      <a:lnTo>
                        <a:pt x="281" y="5792"/>
                      </a:lnTo>
                      <a:lnTo>
                        <a:pt x="279" y="5817"/>
                      </a:lnTo>
                      <a:lnTo>
                        <a:pt x="338" y="5945"/>
                      </a:lnTo>
                      <a:lnTo>
                        <a:pt x="367" y="5988"/>
                      </a:lnTo>
                      <a:lnTo>
                        <a:pt x="381" y="6023"/>
                      </a:lnTo>
                      <a:lnTo>
                        <a:pt x="369" y="6044"/>
                      </a:lnTo>
                      <a:lnTo>
                        <a:pt x="365" y="6086"/>
                      </a:lnTo>
                      <a:lnTo>
                        <a:pt x="355" y="6091"/>
                      </a:lnTo>
                      <a:lnTo>
                        <a:pt x="349" y="6109"/>
                      </a:lnTo>
                      <a:lnTo>
                        <a:pt x="396" y="6107"/>
                      </a:lnTo>
                      <a:lnTo>
                        <a:pt x="439" y="6121"/>
                      </a:lnTo>
                      <a:lnTo>
                        <a:pt x="507" y="6095"/>
                      </a:lnTo>
                      <a:lnTo>
                        <a:pt x="570" y="6093"/>
                      </a:lnTo>
                      <a:lnTo>
                        <a:pt x="609" y="6111"/>
                      </a:lnTo>
                      <a:lnTo>
                        <a:pt x="627" y="6095"/>
                      </a:lnTo>
                      <a:lnTo>
                        <a:pt x="642" y="6044"/>
                      </a:lnTo>
                      <a:lnTo>
                        <a:pt x="632" y="5965"/>
                      </a:lnTo>
                      <a:lnTo>
                        <a:pt x="650" y="5912"/>
                      </a:lnTo>
                      <a:lnTo>
                        <a:pt x="673" y="5869"/>
                      </a:lnTo>
                      <a:lnTo>
                        <a:pt x="708" y="5882"/>
                      </a:lnTo>
                      <a:lnTo>
                        <a:pt x="724" y="5843"/>
                      </a:lnTo>
                      <a:lnTo>
                        <a:pt x="763" y="5819"/>
                      </a:lnTo>
                      <a:lnTo>
                        <a:pt x="816" y="5821"/>
                      </a:lnTo>
                      <a:lnTo>
                        <a:pt x="850" y="5834"/>
                      </a:lnTo>
                      <a:lnTo>
                        <a:pt x="891" y="5823"/>
                      </a:lnTo>
                      <a:lnTo>
                        <a:pt x="936" y="5836"/>
                      </a:lnTo>
                      <a:lnTo>
                        <a:pt x="979" y="5836"/>
                      </a:lnTo>
                      <a:lnTo>
                        <a:pt x="996" y="5765"/>
                      </a:lnTo>
                      <a:lnTo>
                        <a:pt x="1030" y="5679"/>
                      </a:lnTo>
                      <a:lnTo>
                        <a:pt x="1064" y="5616"/>
                      </a:lnTo>
                      <a:lnTo>
                        <a:pt x="1069" y="5538"/>
                      </a:lnTo>
                      <a:lnTo>
                        <a:pt x="1084" y="5490"/>
                      </a:lnTo>
                      <a:lnTo>
                        <a:pt x="1080" y="5437"/>
                      </a:lnTo>
                      <a:lnTo>
                        <a:pt x="1096" y="5393"/>
                      </a:lnTo>
                      <a:lnTo>
                        <a:pt x="1116" y="5354"/>
                      </a:lnTo>
                      <a:lnTo>
                        <a:pt x="1114" y="5313"/>
                      </a:lnTo>
                      <a:lnTo>
                        <a:pt x="1098" y="5289"/>
                      </a:lnTo>
                      <a:lnTo>
                        <a:pt x="1120" y="5250"/>
                      </a:lnTo>
                      <a:lnTo>
                        <a:pt x="1114" y="5218"/>
                      </a:lnTo>
                      <a:lnTo>
                        <a:pt x="1096" y="5192"/>
                      </a:lnTo>
                      <a:lnTo>
                        <a:pt x="1092" y="5173"/>
                      </a:lnTo>
                      <a:lnTo>
                        <a:pt x="1096" y="5156"/>
                      </a:lnTo>
                      <a:lnTo>
                        <a:pt x="1119" y="5168"/>
                      </a:lnTo>
                      <a:lnTo>
                        <a:pt x="1136" y="5165"/>
                      </a:lnTo>
                      <a:lnTo>
                        <a:pt x="1125" y="5141"/>
                      </a:lnTo>
                      <a:lnTo>
                        <a:pt x="1127" y="5125"/>
                      </a:lnTo>
                      <a:lnTo>
                        <a:pt x="1139" y="5103"/>
                      </a:lnTo>
                      <a:lnTo>
                        <a:pt x="1136" y="5085"/>
                      </a:lnTo>
                      <a:lnTo>
                        <a:pt x="1145" y="5022"/>
                      </a:lnTo>
                      <a:lnTo>
                        <a:pt x="1141" y="5003"/>
                      </a:lnTo>
                      <a:lnTo>
                        <a:pt x="1112" y="4978"/>
                      </a:lnTo>
                      <a:lnTo>
                        <a:pt x="1076" y="4960"/>
                      </a:lnTo>
                      <a:lnTo>
                        <a:pt x="1084" y="4956"/>
                      </a:lnTo>
                      <a:lnTo>
                        <a:pt x="1119" y="4968"/>
                      </a:lnTo>
                      <a:lnTo>
                        <a:pt x="1154" y="4962"/>
                      </a:lnTo>
                      <a:lnTo>
                        <a:pt x="1163" y="4945"/>
                      </a:lnTo>
                      <a:lnTo>
                        <a:pt x="1127" y="4912"/>
                      </a:lnTo>
                      <a:lnTo>
                        <a:pt x="1024" y="4898"/>
                      </a:lnTo>
                      <a:lnTo>
                        <a:pt x="1030" y="4886"/>
                      </a:lnTo>
                      <a:lnTo>
                        <a:pt x="1114" y="4877"/>
                      </a:lnTo>
                      <a:lnTo>
                        <a:pt x="1161" y="4892"/>
                      </a:lnTo>
                      <a:lnTo>
                        <a:pt x="1188" y="4879"/>
                      </a:lnTo>
                      <a:lnTo>
                        <a:pt x="1195" y="4845"/>
                      </a:lnTo>
                      <a:lnTo>
                        <a:pt x="1244" y="4843"/>
                      </a:lnTo>
                      <a:lnTo>
                        <a:pt x="1287" y="4800"/>
                      </a:lnTo>
                      <a:lnTo>
                        <a:pt x="1308" y="4774"/>
                      </a:lnTo>
                      <a:lnTo>
                        <a:pt x="1308" y="4729"/>
                      </a:lnTo>
                      <a:lnTo>
                        <a:pt x="1338" y="4737"/>
                      </a:lnTo>
                      <a:lnTo>
                        <a:pt x="1338" y="4782"/>
                      </a:lnTo>
                      <a:lnTo>
                        <a:pt x="1383" y="4778"/>
                      </a:lnTo>
                      <a:lnTo>
                        <a:pt x="1410" y="4731"/>
                      </a:lnTo>
                      <a:lnTo>
                        <a:pt x="1463" y="4686"/>
                      </a:lnTo>
                      <a:lnTo>
                        <a:pt x="1453" y="4639"/>
                      </a:lnTo>
                      <a:lnTo>
                        <a:pt x="1471" y="4657"/>
                      </a:lnTo>
                      <a:lnTo>
                        <a:pt x="1495" y="4657"/>
                      </a:lnTo>
                      <a:lnTo>
                        <a:pt x="1495" y="4634"/>
                      </a:lnTo>
                      <a:lnTo>
                        <a:pt x="1518" y="4616"/>
                      </a:lnTo>
                      <a:lnTo>
                        <a:pt x="1514" y="4598"/>
                      </a:lnTo>
                      <a:lnTo>
                        <a:pt x="1318" y="4640"/>
                      </a:lnTo>
                      <a:lnTo>
                        <a:pt x="1272" y="4632"/>
                      </a:lnTo>
                      <a:lnTo>
                        <a:pt x="1254" y="4645"/>
                      </a:lnTo>
                      <a:lnTo>
                        <a:pt x="1244" y="4620"/>
                      </a:lnTo>
                      <a:lnTo>
                        <a:pt x="1222" y="4599"/>
                      </a:lnTo>
                      <a:lnTo>
                        <a:pt x="1132" y="4560"/>
                      </a:lnTo>
                      <a:lnTo>
                        <a:pt x="1080" y="4569"/>
                      </a:lnTo>
                      <a:lnTo>
                        <a:pt x="1059" y="4557"/>
                      </a:lnTo>
                      <a:lnTo>
                        <a:pt x="1080" y="4546"/>
                      </a:lnTo>
                      <a:lnTo>
                        <a:pt x="1096" y="4522"/>
                      </a:lnTo>
                      <a:lnTo>
                        <a:pt x="1120" y="4528"/>
                      </a:lnTo>
                      <a:lnTo>
                        <a:pt x="1149" y="4520"/>
                      </a:lnTo>
                      <a:lnTo>
                        <a:pt x="1195" y="4526"/>
                      </a:lnTo>
                      <a:lnTo>
                        <a:pt x="1201" y="4522"/>
                      </a:lnTo>
                      <a:lnTo>
                        <a:pt x="1236" y="4557"/>
                      </a:lnTo>
                      <a:lnTo>
                        <a:pt x="1261" y="4544"/>
                      </a:lnTo>
                      <a:lnTo>
                        <a:pt x="1263" y="4530"/>
                      </a:lnTo>
                      <a:lnTo>
                        <a:pt x="1287" y="4551"/>
                      </a:lnTo>
                      <a:lnTo>
                        <a:pt x="1318" y="4561"/>
                      </a:lnTo>
                      <a:lnTo>
                        <a:pt x="1328" y="4539"/>
                      </a:lnTo>
                      <a:lnTo>
                        <a:pt x="1340" y="4551"/>
                      </a:lnTo>
                      <a:lnTo>
                        <a:pt x="1355" y="4591"/>
                      </a:lnTo>
                      <a:lnTo>
                        <a:pt x="1385" y="4599"/>
                      </a:lnTo>
                      <a:lnTo>
                        <a:pt x="1504" y="4536"/>
                      </a:lnTo>
                      <a:lnTo>
                        <a:pt x="1544" y="4468"/>
                      </a:lnTo>
                      <a:lnTo>
                        <a:pt x="1563" y="4452"/>
                      </a:lnTo>
                      <a:lnTo>
                        <a:pt x="1576" y="4388"/>
                      </a:lnTo>
                      <a:lnTo>
                        <a:pt x="1553" y="4332"/>
                      </a:lnTo>
                      <a:lnTo>
                        <a:pt x="1506" y="4298"/>
                      </a:lnTo>
                      <a:lnTo>
                        <a:pt x="1473" y="4243"/>
                      </a:lnTo>
                      <a:lnTo>
                        <a:pt x="1502" y="4242"/>
                      </a:lnTo>
                      <a:lnTo>
                        <a:pt x="1500" y="4228"/>
                      </a:lnTo>
                      <a:lnTo>
                        <a:pt x="1418" y="4190"/>
                      </a:lnTo>
                      <a:lnTo>
                        <a:pt x="1414" y="4154"/>
                      </a:lnTo>
                      <a:lnTo>
                        <a:pt x="1398" y="4117"/>
                      </a:lnTo>
                      <a:lnTo>
                        <a:pt x="1335" y="4127"/>
                      </a:lnTo>
                      <a:lnTo>
                        <a:pt x="1318" y="4104"/>
                      </a:lnTo>
                      <a:lnTo>
                        <a:pt x="1310" y="4087"/>
                      </a:lnTo>
                      <a:lnTo>
                        <a:pt x="1297" y="4084"/>
                      </a:lnTo>
                      <a:lnTo>
                        <a:pt x="1297" y="4101"/>
                      </a:lnTo>
                      <a:lnTo>
                        <a:pt x="1272" y="4170"/>
                      </a:lnTo>
                      <a:lnTo>
                        <a:pt x="1242" y="4211"/>
                      </a:lnTo>
                      <a:lnTo>
                        <a:pt x="1174" y="4264"/>
                      </a:lnTo>
                      <a:lnTo>
                        <a:pt x="1149" y="4283"/>
                      </a:lnTo>
                      <a:lnTo>
                        <a:pt x="1116" y="4283"/>
                      </a:lnTo>
                      <a:lnTo>
                        <a:pt x="1071" y="4295"/>
                      </a:lnTo>
                      <a:lnTo>
                        <a:pt x="1043" y="4286"/>
                      </a:lnTo>
                      <a:lnTo>
                        <a:pt x="1076" y="4264"/>
                      </a:lnTo>
                      <a:lnTo>
                        <a:pt x="1120" y="4256"/>
                      </a:lnTo>
                      <a:lnTo>
                        <a:pt x="1154" y="4221"/>
                      </a:lnTo>
                      <a:lnTo>
                        <a:pt x="1191" y="4205"/>
                      </a:lnTo>
                      <a:lnTo>
                        <a:pt x="1254" y="4148"/>
                      </a:lnTo>
                      <a:lnTo>
                        <a:pt x="1265" y="4111"/>
                      </a:lnTo>
                      <a:lnTo>
                        <a:pt x="1265" y="4063"/>
                      </a:lnTo>
                      <a:lnTo>
                        <a:pt x="1234" y="4057"/>
                      </a:lnTo>
                      <a:lnTo>
                        <a:pt x="1248" y="4027"/>
                      </a:lnTo>
                      <a:lnTo>
                        <a:pt x="1250" y="3990"/>
                      </a:lnTo>
                      <a:lnTo>
                        <a:pt x="1236" y="3956"/>
                      </a:lnTo>
                      <a:lnTo>
                        <a:pt x="1225" y="3852"/>
                      </a:lnTo>
                      <a:lnTo>
                        <a:pt x="1229" y="3784"/>
                      </a:lnTo>
                      <a:lnTo>
                        <a:pt x="1215" y="3701"/>
                      </a:lnTo>
                      <a:lnTo>
                        <a:pt x="1220" y="3675"/>
                      </a:lnTo>
                      <a:lnTo>
                        <a:pt x="1231" y="3644"/>
                      </a:lnTo>
                      <a:lnTo>
                        <a:pt x="1227" y="3623"/>
                      </a:lnTo>
                      <a:lnTo>
                        <a:pt x="1283" y="3655"/>
                      </a:lnTo>
                      <a:lnTo>
                        <a:pt x="1285" y="3623"/>
                      </a:lnTo>
                      <a:lnTo>
                        <a:pt x="1271" y="3542"/>
                      </a:lnTo>
                      <a:lnTo>
                        <a:pt x="1285" y="3463"/>
                      </a:lnTo>
                      <a:lnTo>
                        <a:pt x="1306" y="3396"/>
                      </a:lnTo>
                      <a:lnTo>
                        <a:pt x="1279" y="3361"/>
                      </a:lnTo>
                      <a:lnTo>
                        <a:pt x="1268" y="3329"/>
                      </a:lnTo>
                      <a:lnTo>
                        <a:pt x="1271" y="3277"/>
                      </a:lnTo>
                      <a:lnTo>
                        <a:pt x="1330" y="3310"/>
                      </a:lnTo>
                      <a:lnTo>
                        <a:pt x="1333" y="3299"/>
                      </a:lnTo>
                      <a:lnTo>
                        <a:pt x="1348" y="3288"/>
                      </a:lnTo>
                      <a:lnTo>
                        <a:pt x="1371" y="3255"/>
                      </a:lnTo>
                      <a:lnTo>
                        <a:pt x="1373" y="3244"/>
                      </a:lnTo>
                      <a:lnTo>
                        <a:pt x="1369" y="3233"/>
                      </a:lnTo>
                      <a:lnTo>
                        <a:pt x="1377" y="3172"/>
                      </a:lnTo>
                      <a:lnTo>
                        <a:pt x="1362" y="3132"/>
                      </a:lnTo>
                      <a:lnTo>
                        <a:pt x="1364" y="3100"/>
                      </a:lnTo>
                      <a:lnTo>
                        <a:pt x="1373" y="3136"/>
                      </a:lnTo>
                      <a:lnTo>
                        <a:pt x="1408" y="3164"/>
                      </a:lnTo>
                      <a:lnTo>
                        <a:pt x="1420" y="3158"/>
                      </a:lnTo>
                      <a:lnTo>
                        <a:pt x="1441" y="3122"/>
                      </a:lnTo>
                      <a:lnTo>
                        <a:pt x="1466" y="3136"/>
                      </a:lnTo>
                      <a:lnTo>
                        <a:pt x="1471" y="3106"/>
                      </a:lnTo>
                      <a:lnTo>
                        <a:pt x="1486" y="3086"/>
                      </a:lnTo>
                      <a:lnTo>
                        <a:pt x="1443" y="3067"/>
                      </a:lnTo>
                      <a:lnTo>
                        <a:pt x="1473" y="3069"/>
                      </a:lnTo>
                      <a:lnTo>
                        <a:pt x="1505" y="3046"/>
                      </a:lnTo>
                      <a:lnTo>
                        <a:pt x="1503" y="3031"/>
                      </a:lnTo>
                      <a:lnTo>
                        <a:pt x="1532" y="3015"/>
                      </a:lnTo>
                      <a:lnTo>
                        <a:pt x="1535" y="2979"/>
                      </a:lnTo>
                      <a:lnTo>
                        <a:pt x="1556" y="2970"/>
                      </a:lnTo>
                      <a:lnTo>
                        <a:pt x="1560" y="2926"/>
                      </a:lnTo>
                      <a:lnTo>
                        <a:pt x="1584" y="2922"/>
                      </a:lnTo>
                      <a:lnTo>
                        <a:pt x="1622" y="2929"/>
                      </a:lnTo>
                      <a:lnTo>
                        <a:pt x="1665" y="2894"/>
                      </a:lnTo>
                      <a:lnTo>
                        <a:pt x="1679" y="2854"/>
                      </a:lnTo>
                      <a:lnTo>
                        <a:pt x="1730" y="2812"/>
                      </a:lnTo>
                      <a:lnTo>
                        <a:pt x="1758" y="2836"/>
                      </a:lnTo>
                      <a:lnTo>
                        <a:pt x="1796" y="2808"/>
                      </a:lnTo>
                      <a:lnTo>
                        <a:pt x="1808" y="2773"/>
                      </a:lnTo>
                      <a:lnTo>
                        <a:pt x="1837" y="2749"/>
                      </a:lnTo>
                      <a:lnTo>
                        <a:pt x="1864" y="2758"/>
                      </a:lnTo>
                      <a:lnTo>
                        <a:pt x="1880" y="2742"/>
                      </a:lnTo>
                      <a:lnTo>
                        <a:pt x="1925" y="2714"/>
                      </a:lnTo>
                      <a:lnTo>
                        <a:pt x="1945" y="2682"/>
                      </a:lnTo>
                      <a:lnTo>
                        <a:pt x="1970" y="2669"/>
                      </a:lnTo>
                      <a:lnTo>
                        <a:pt x="1999" y="2609"/>
                      </a:lnTo>
                      <a:lnTo>
                        <a:pt x="2008" y="2575"/>
                      </a:lnTo>
                      <a:lnTo>
                        <a:pt x="2051" y="2525"/>
                      </a:lnTo>
                      <a:lnTo>
                        <a:pt x="2072" y="2476"/>
                      </a:lnTo>
                      <a:lnTo>
                        <a:pt x="2098" y="2432"/>
                      </a:lnTo>
                      <a:lnTo>
                        <a:pt x="2115" y="2411"/>
                      </a:lnTo>
                      <a:lnTo>
                        <a:pt x="2119" y="2432"/>
                      </a:lnTo>
                      <a:lnTo>
                        <a:pt x="2115" y="2469"/>
                      </a:lnTo>
                      <a:lnTo>
                        <a:pt x="2148" y="2420"/>
                      </a:lnTo>
                      <a:lnTo>
                        <a:pt x="2154" y="2401"/>
                      </a:lnTo>
                      <a:lnTo>
                        <a:pt x="2134" y="2382"/>
                      </a:lnTo>
                      <a:lnTo>
                        <a:pt x="2132" y="2360"/>
                      </a:lnTo>
                      <a:lnTo>
                        <a:pt x="2078" y="2305"/>
                      </a:lnTo>
                      <a:lnTo>
                        <a:pt x="2072" y="2281"/>
                      </a:lnTo>
                      <a:lnTo>
                        <a:pt x="2081" y="2274"/>
                      </a:lnTo>
                      <a:lnTo>
                        <a:pt x="2076" y="2247"/>
                      </a:lnTo>
                      <a:lnTo>
                        <a:pt x="2058" y="2225"/>
                      </a:lnTo>
                      <a:lnTo>
                        <a:pt x="2060" y="2214"/>
                      </a:lnTo>
                      <a:lnTo>
                        <a:pt x="2076" y="2197"/>
                      </a:lnTo>
                      <a:lnTo>
                        <a:pt x="2081" y="2173"/>
                      </a:lnTo>
                      <a:lnTo>
                        <a:pt x="2115" y="2157"/>
                      </a:lnTo>
                      <a:lnTo>
                        <a:pt x="2150" y="2066"/>
                      </a:lnTo>
                      <a:lnTo>
                        <a:pt x="2154" y="2042"/>
                      </a:lnTo>
                      <a:lnTo>
                        <a:pt x="2117" y="1975"/>
                      </a:lnTo>
                      <a:lnTo>
                        <a:pt x="2121" y="1966"/>
                      </a:lnTo>
                      <a:lnTo>
                        <a:pt x="2162" y="1939"/>
                      </a:lnTo>
                      <a:lnTo>
                        <a:pt x="2164" y="1911"/>
                      </a:lnTo>
                      <a:lnTo>
                        <a:pt x="2179" y="1907"/>
                      </a:lnTo>
                      <a:lnTo>
                        <a:pt x="2211" y="1921"/>
                      </a:lnTo>
                      <a:lnTo>
                        <a:pt x="2222" y="1915"/>
                      </a:lnTo>
                      <a:lnTo>
                        <a:pt x="2227" y="1891"/>
                      </a:lnTo>
                      <a:lnTo>
                        <a:pt x="2215" y="1874"/>
                      </a:lnTo>
                      <a:lnTo>
                        <a:pt x="2252" y="1869"/>
                      </a:lnTo>
                      <a:lnTo>
                        <a:pt x="2256" y="1849"/>
                      </a:lnTo>
                      <a:lnTo>
                        <a:pt x="2215" y="1791"/>
                      </a:lnTo>
                      <a:lnTo>
                        <a:pt x="2215" y="1776"/>
                      </a:lnTo>
                      <a:lnTo>
                        <a:pt x="2258" y="1808"/>
                      </a:lnTo>
                      <a:lnTo>
                        <a:pt x="2277" y="1838"/>
                      </a:lnTo>
                      <a:lnTo>
                        <a:pt x="2291" y="1838"/>
                      </a:lnTo>
                      <a:lnTo>
                        <a:pt x="2287" y="1776"/>
                      </a:lnTo>
                      <a:lnTo>
                        <a:pt x="2290" y="1785"/>
                      </a:lnTo>
                      <a:lnTo>
                        <a:pt x="2304" y="1776"/>
                      </a:lnTo>
                      <a:lnTo>
                        <a:pt x="2310" y="1699"/>
                      </a:lnTo>
                      <a:lnTo>
                        <a:pt x="2324" y="1694"/>
                      </a:lnTo>
                      <a:lnTo>
                        <a:pt x="2340" y="1694"/>
                      </a:lnTo>
                      <a:lnTo>
                        <a:pt x="2340" y="1714"/>
                      </a:lnTo>
                      <a:lnTo>
                        <a:pt x="2353" y="1733"/>
                      </a:lnTo>
                      <a:lnTo>
                        <a:pt x="2370" y="1742"/>
                      </a:lnTo>
                      <a:lnTo>
                        <a:pt x="2387" y="1691"/>
                      </a:lnTo>
                      <a:lnTo>
                        <a:pt x="2408" y="1707"/>
                      </a:lnTo>
                      <a:lnTo>
                        <a:pt x="2430" y="1745"/>
                      </a:lnTo>
                      <a:lnTo>
                        <a:pt x="2443" y="1745"/>
                      </a:lnTo>
                      <a:lnTo>
                        <a:pt x="2464" y="1764"/>
                      </a:lnTo>
                      <a:lnTo>
                        <a:pt x="2482" y="1719"/>
                      </a:lnTo>
                      <a:lnTo>
                        <a:pt x="2579" y="1711"/>
                      </a:lnTo>
                      <a:lnTo>
                        <a:pt x="2613" y="1732"/>
                      </a:lnTo>
                      <a:lnTo>
                        <a:pt x="2636" y="1760"/>
                      </a:lnTo>
                      <a:lnTo>
                        <a:pt x="2651" y="1732"/>
                      </a:lnTo>
                      <a:lnTo>
                        <a:pt x="2666" y="1722"/>
                      </a:lnTo>
                      <a:lnTo>
                        <a:pt x="2658" y="1676"/>
                      </a:lnTo>
                      <a:lnTo>
                        <a:pt x="2601" y="1550"/>
                      </a:lnTo>
                      <a:lnTo>
                        <a:pt x="2588" y="1472"/>
                      </a:lnTo>
                      <a:lnTo>
                        <a:pt x="2603" y="1409"/>
                      </a:lnTo>
                      <a:lnTo>
                        <a:pt x="2636" y="1356"/>
                      </a:lnTo>
                      <a:lnTo>
                        <a:pt x="2640" y="1322"/>
                      </a:lnTo>
                      <a:lnTo>
                        <a:pt x="2640" y="1272"/>
                      </a:lnTo>
                      <a:lnTo>
                        <a:pt x="2561" y="1104"/>
                      </a:lnTo>
                      <a:lnTo>
                        <a:pt x="2552" y="1041"/>
                      </a:lnTo>
                      <a:lnTo>
                        <a:pt x="2574" y="966"/>
                      </a:lnTo>
                      <a:lnTo>
                        <a:pt x="2568" y="910"/>
                      </a:lnTo>
                      <a:lnTo>
                        <a:pt x="2550" y="884"/>
                      </a:lnTo>
                      <a:lnTo>
                        <a:pt x="2543" y="831"/>
                      </a:lnTo>
                      <a:lnTo>
                        <a:pt x="2543" y="752"/>
                      </a:lnTo>
                      <a:lnTo>
                        <a:pt x="2550" y="693"/>
                      </a:lnTo>
                      <a:lnTo>
                        <a:pt x="2568" y="645"/>
                      </a:lnTo>
                      <a:lnTo>
                        <a:pt x="2560" y="620"/>
                      </a:lnTo>
                      <a:lnTo>
                        <a:pt x="2437" y="406"/>
                      </a:lnTo>
                      <a:lnTo>
                        <a:pt x="2370" y="346"/>
                      </a:lnTo>
                      <a:lnTo>
                        <a:pt x="2238" y="305"/>
                      </a:lnTo>
                      <a:lnTo>
                        <a:pt x="2123" y="191"/>
                      </a:lnTo>
                      <a:lnTo>
                        <a:pt x="1970" y="19"/>
                      </a:lnTo>
                      <a:lnTo>
                        <a:pt x="1961" y="1"/>
                      </a:lnTo>
                      <a:lnTo>
                        <a:pt x="1951" y="1"/>
                      </a:lnTo>
                      <a:lnTo>
                        <a:pt x="1866" y="0"/>
                      </a:lnTo>
                      <a:lnTo>
                        <a:pt x="1845" y="11"/>
                      </a:lnTo>
                      <a:lnTo>
                        <a:pt x="1851" y="46"/>
                      </a:lnTo>
                      <a:lnTo>
                        <a:pt x="1868" y="66"/>
                      </a:lnTo>
                      <a:lnTo>
                        <a:pt x="1873" y="106"/>
                      </a:lnTo>
                      <a:lnTo>
                        <a:pt x="1866" y="141"/>
                      </a:lnTo>
                      <a:lnTo>
                        <a:pt x="1851" y="160"/>
                      </a:lnTo>
                      <a:lnTo>
                        <a:pt x="1837" y="218"/>
                      </a:lnTo>
                      <a:lnTo>
                        <a:pt x="1814" y="257"/>
                      </a:lnTo>
                      <a:lnTo>
                        <a:pt x="1818" y="296"/>
                      </a:lnTo>
                      <a:lnTo>
                        <a:pt x="1855" y="331"/>
                      </a:lnTo>
                      <a:lnTo>
                        <a:pt x="1831" y="360"/>
                      </a:lnTo>
                      <a:lnTo>
                        <a:pt x="1798" y="370"/>
                      </a:lnTo>
                      <a:lnTo>
                        <a:pt x="1636" y="313"/>
                      </a:lnTo>
                      <a:lnTo>
                        <a:pt x="1521" y="300"/>
                      </a:lnTo>
                      <a:lnTo>
                        <a:pt x="1486" y="305"/>
                      </a:lnTo>
                      <a:lnTo>
                        <a:pt x="1466" y="321"/>
                      </a:lnTo>
                      <a:lnTo>
                        <a:pt x="1449" y="357"/>
                      </a:lnTo>
                      <a:lnTo>
                        <a:pt x="1456" y="445"/>
                      </a:lnTo>
                      <a:lnTo>
                        <a:pt x="1449" y="480"/>
                      </a:lnTo>
                      <a:lnTo>
                        <a:pt x="1429" y="560"/>
                      </a:lnTo>
                      <a:lnTo>
                        <a:pt x="1394" y="621"/>
                      </a:lnTo>
                      <a:lnTo>
                        <a:pt x="1379" y="615"/>
                      </a:lnTo>
                      <a:lnTo>
                        <a:pt x="1343" y="568"/>
                      </a:lnTo>
                      <a:lnTo>
                        <a:pt x="1298" y="543"/>
                      </a:lnTo>
                      <a:lnTo>
                        <a:pt x="1253" y="553"/>
                      </a:lnTo>
                      <a:lnTo>
                        <a:pt x="1182" y="626"/>
                      </a:lnTo>
                      <a:lnTo>
                        <a:pt x="1150" y="667"/>
                      </a:lnTo>
                      <a:lnTo>
                        <a:pt x="1135" y="731"/>
                      </a:lnTo>
                      <a:lnTo>
                        <a:pt x="1128" y="779"/>
                      </a:lnTo>
                      <a:lnTo>
                        <a:pt x="1105" y="818"/>
                      </a:lnTo>
                      <a:lnTo>
                        <a:pt x="1054" y="883"/>
                      </a:lnTo>
                      <a:lnTo>
                        <a:pt x="1042" y="933"/>
                      </a:lnTo>
                      <a:lnTo>
                        <a:pt x="1090" y="1018"/>
                      </a:lnTo>
                      <a:lnTo>
                        <a:pt x="1097" y="1066"/>
                      </a:lnTo>
                      <a:lnTo>
                        <a:pt x="1087" y="1098"/>
                      </a:lnTo>
                      <a:lnTo>
                        <a:pt x="1064" y="1143"/>
                      </a:lnTo>
                      <a:lnTo>
                        <a:pt x="1015" y="1194"/>
                      </a:lnTo>
                      <a:lnTo>
                        <a:pt x="991" y="1246"/>
                      </a:lnTo>
                      <a:lnTo>
                        <a:pt x="902" y="1359"/>
                      </a:lnTo>
                      <a:lnTo>
                        <a:pt x="880" y="1420"/>
                      </a:lnTo>
                      <a:lnTo>
                        <a:pt x="871" y="1493"/>
                      </a:lnTo>
                      <a:lnTo>
                        <a:pt x="853" y="1541"/>
                      </a:lnTo>
                      <a:lnTo>
                        <a:pt x="788" y="1591"/>
                      </a:lnTo>
                      <a:lnTo>
                        <a:pt x="745" y="1591"/>
                      </a:lnTo>
                      <a:lnTo>
                        <a:pt x="720" y="1608"/>
                      </a:lnTo>
                      <a:lnTo>
                        <a:pt x="724" y="1662"/>
                      </a:lnTo>
                      <a:lnTo>
                        <a:pt x="724" y="1744"/>
                      </a:lnTo>
                      <a:lnTo>
                        <a:pt x="720" y="1850"/>
                      </a:lnTo>
                      <a:lnTo>
                        <a:pt x="686" y="2040"/>
                      </a:lnTo>
                      <a:lnTo>
                        <a:pt x="625" y="2177"/>
                      </a:lnTo>
                      <a:lnTo>
                        <a:pt x="550" y="2295"/>
                      </a:lnTo>
                      <a:lnTo>
                        <a:pt x="556" y="2332"/>
                      </a:lnTo>
                      <a:lnTo>
                        <a:pt x="609" y="2391"/>
                      </a:lnTo>
                      <a:lnTo>
                        <a:pt x="634" y="2434"/>
                      </a:lnTo>
                      <a:lnTo>
                        <a:pt x="632" y="2508"/>
                      </a:lnTo>
                      <a:lnTo>
                        <a:pt x="624" y="2551"/>
                      </a:lnTo>
                      <a:lnTo>
                        <a:pt x="586" y="2597"/>
                      </a:lnTo>
                      <a:lnTo>
                        <a:pt x="533" y="2595"/>
                      </a:lnTo>
                      <a:lnTo>
                        <a:pt x="467" y="2579"/>
                      </a:lnTo>
                      <a:lnTo>
                        <a:pt x="388" y="2601"/>
                      </a:lnTo>
                      <a:lnTo>
                        <a:pt x="325" y="2643"/>
                      </a:lnTo>
                      <a:lnTo>
                        <a:pt x="233" y="2757"/>
                      </a:lnTo>
                      <a:lnTo>
                        <a:pt x="210" y="2816"/>
                      </a:lnTo>
                      <a:lnTo>
                        <a:pt x="194" y="2888"/>
                      </a:lnTo>
                      <a:lnTo>
                        <a:pt x="206" y="2954"/>
                      </a:lnTo>
                      <a:lnTo>
                        <a:pt x="230" y="3006"/>
                      </a:lnTo>
                      <a:lnTo>
                        <a:pt x="249" y="3026"/>
                      </a:lnTo>
                      <a:lnTo>
                        <a:pt x="225" y="3062"/>
                      </a:lnTo>
                      <a:lnTo>
                        <a:pt x="218" y="3109"/>
                      </a:lnTo>
                      <a:lnTo>
                        <a:pt x="208" y="3145"/>
                      </a:lnTo>
                      <a:lnTo>
                        <a:pt x="208" y="3217"/>
                      </a:lnTo>
                      <a:lnTo>
                        <a:pt x="195" y="3250"/>
                      </a:lnTo>
                      <a:lnTo>
                        <a:pt x="195" y="3295"/>
                      </a:lnTo>
                      <a:lnTo>
                        <a:pt x="208" y="3307"/>
                      </a:lnTo>
                      <a:lnTo>
                        <a:pt x="223" y="3364"/>
                      </a:lnTo>
                      <a:lnTo>
                        <a:pt x="218" y="3522"/>
                      </a:lnTo>
                      <a:lnTo>
                        <a:pt x="223" y="3600"/>
                      </a:lnTo>
                      <a:lnTo>
                        <a:pt x="257" y="3656"/>
                      </a:lnTo>
                      <a:lnTo>
                        <a:pt x="334" y="3713"/>
                      </a:lnTo>
                      <a:lnTo>
                        <a:pt x="345" y="3792"/>
                      </a:lnTo>
                      <a:lnTo>
                        <a:pt x="322" y="3859"/>
                      </a:lnTo>
                      <a:lnTo>
                        <a:pt x="284" y="3902"/>
                      </a:lnTo>
                      <a:lnTo>
                        <a:pt x="230" y="3925"/>
                      </a:lnTo>
                      <a:lnTo>
                        <a:pt x="218" y="3949"/>
                      </a:lnTo>
                      <a:lnTo>
                        <a:pt x="257" y="3997"/>
                      </a:lnTo>
                      <a:lnTo>
                        <a:pt x="289" y="4120"/>
                      </a:lnTo>
                      <a:lnTo>
                        <a:pt x="259" y="4231"/>
                      </a:lnTo>
                      <a:lnTo>
                        <a:pt x="277" y="4262"/>
                      </a:lnTo>
                      <a:lnTo>
                        <a:pt x="271" y="4319"/>
                      </a:lnTo>
                      <a:lnTo>
                        <a:pt x="248" y="4359"/>
                      </a:lnTo>
                      <a:lnTo>
                        <a:pt x="146" y="4399"/>
                      </a:lnTo>
                      <a:lnTo>
                        <a:pt x="146" y="4449"/>
                      </a:lnTo>
                      <a:lnTo>
                        <a:pt x="99" y="4530"/>
                      </a:lnTo>
                      <a:lnTo>
                        <a:pt x="104" y="4591"/>
                      </a:lnTo>
                      <a:lnTo>
                        <a:pt x="119" y="4637"/>
                      </a:lnTo>
                      <a:lnTo>
                        <a:pt x="91" y="4778"/>
                      </a:lnTo>
                      <a:lnTo>
                        <a:pt x="61" y="4798"/>
                      </a:lnTo>
                      <a:lnTo>
                        <a:pt x="45" y="4767"/>
                      </a:lnTo>
                      <a:lnTo>
                        <a:pt x="34" y="4817"/>
                      </a:lnTo>
                      <a:lnTo>
                        <a:pt x="34" y="4732"/>
                      </a:lnTo>
                      <a:lnTo>
                        <a:pt x="24" y="471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pic>
              <p:nvPicPr>
                <p:cNvPr id="9" name="Picture 34" descr="swe"/>
                <p:cNvPicPr>
                  <a:picLocks noChangeAspect="1" noChangeArrowheads="1"/>
                </p:cNvPicPr>
                <p:nvPr/>
              </p:nvPicPr>
              <p:blipFill>
                <a:blip r:embed="rId3" cstate="print"/>
                <a:srcRect/>
                <a:stretch>
                  <a:fillRect/>
                </a:stretch>
              </p:blipFill>
              <p:spPr bwMode="gray">
                <a:xfrm>
                  <a:off x="7300009" y="2435347"/>
                  <a:ext cx="621739" cy="38830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5" name="Freeform 98"/>
                <p:cNvSpPr>
                  <a:spLocks noChangeAspect="1"/>
                </p:cNvSpPr>
                <p:nvPr/>
              </p:nvSpPr>
              <p:spPr bwMode="gray">
                <a:xfrm>
                  <a:off x="428228" y="2416668"/>
                  <a:ext cx="3318196" cy="2496540"/>
                </a:xfrm>
                <a:custGeom>
                  <a:avLst/>
                  <a:gdLst/>
                  <a:ahLst/>
                  <a:cxnLst>
                    <a:cxn ang="0">
                      <a:pos x="370" y="1642"/>
                    </a:cxn>
                    <a:cxn ang="0">
                      <a:pos x="476" y="1530"/>
                    </a:cxn>
                    <a:cxn ang="0">
                      <a:pos x="417" y="1401"/>
                    </a:cxn>
                    <a:cxn ang="0">
                      <a:pos x="460" y="1270"/>
                    </a:cxn>
                    <a:cxn ang="0">
                      <a:pos x="394" y="1123"/>
                    </a:cxn>
                    <a:cxn ang="0">
                      <a:pos x="503" y="1046"/>
                    </a:cxn>
                    <a:cxn ang="0">
                      <a:pos x="480" y="944"/>
                    </a:cxn>
                    <a:cxn ang="0">
                      <a:pos x="512" y="785"/>
                    </a:cxn>
                    <a:cxn ang="0">
                      <a:pos x="627" y="614"/>
                    </a:cxn>
                    <a:cxn ang="0">
                      <a:pos x="577" y="513"/>
                    </a:cxn>
                    <a:cxn ang="0">
                      <a:pos x="407" y="525"/>
                    </a:cxn>
                    <a:cxn ang="0">
                      <a:pos x="241" y="504"/>
                    </a:cxn>
                    <a:cxn ang="0">
                      <a:pos x="131" y="491"/>
                    </a:cxn>
                    <a:cxn ang="0">
                      <a:pos x="87" y="477"/>
                    </a:cxn>
                    <a:cxn ang="0">
                      <a:pos x="95" y="403"/>
                    </a:cxn>
                    <a:cxn ang="0">
                      <a:pos x="98" y="305"/>
                    </a:cxn>
                    <a:cxn ang="0">
                      <a:pos x="59" y="262"/>
                    </a:cxn>
                    <a:cxn ang="0">
                      <a:pos x="60" y="130"/>
                    </a:cxn>
                    <a:cxn ang="0">
                      <a:pos x="204" y="85"/>
                    </a:cxn>
                    <a:cxn ang="0">
                      <a:pos x="312" y="0"/>
                    </a:cxn>
                    <a:cxn ang="0">
                      <a:pos x="478" y="49"/>
                    </a:cxn>
                    <a:cxn ang="0">
                      <a:pos x="716" y="33"/>
                    </a:cxn>
                    <a:cxn ang="0">
                      <a:pos x="952" y="82"/>
                    </a:cxn>
                    <a:cxn ang="0">
                      <a:pos x="1139" y="70"/>
                    </a:cxn>
                    <a:cxn ang="0">
                      <a:pos x="1365" y="90"/>
                    </a:cxn>
                    <a:cxn ang="0">
                      <a:pos x="1518" y="101"/>
                    </a:cxn>
                    <a:cxn ang="0">
                      <a:pos x="1640" y="200"/>
                    </a:cxn>
                    <a:cxn ang="0">
                      <a:pos x="1748" y="256"/>
                    </a:cxn>
                    <a:cxn ang="0">
                      <a:pos x="2001" y="303"/>
                    </a:cxn>
                    <a:cxn ang="0">
                      <a:pos x="2102" y="281"/>
                    </a:cxn>
                    <a:cxn ang="0">
                      <a:pos x="2192" y="365"/>
                    </a:cxn>
                    <a:cxn ang="0">
                      <a:pos x="2226" y="344"/>
                    </a:cxn>
                    <a:cxn ang="0">
                      <a:pos x="2401" y="378"/>
                    </a:cxn>
                    <a:cxn ang="0">
                      <a:pos x="2527" y="370"/>
                    </a:cxn>
                    <a:cxn ang="0">
                      <a:pos x="2529" y="425"/>
                    </a:cxn>
                    <a:cxn ang="0">
                      <a:pos x="2513" y="538"/>
                    </a:cxn>
                    <a:cxn ang="0">
                      <a:pos x="2101" y="755"/>
                    </a:cxn>
                    <a:cxn ang="0">
                      <a:pos x="2023" y="867"/>
                    </a:cxn>
                    <a:cxn ang="0">
                      <a:pos x="1845" y="1119"/>
                    </a:cxn>
                    <a:cxn ang="0">
                      <a:pos x="1820" y="1198"/>
                    </a:cxn>
                    <a:cxn ang="0">
                      <a:pos x="1850" y="1281"/>
                    </a:cxn>
                    <a:cxn ang="0">
                      <a:pos x="1918" y="1320"/>
                    </a:cxn>
                    <a:cxn ang="0">
                      <a:pos x="1865" y="1414"/>
                    </a:cxn>
                    <a:cxn ang="0">
                      <a:pos x="1768" y="1524"/>
                    </a:cxn>
                    <a:cxn ang="0">
                      <a:pos x="1732" y="1622"/>
                    </a:cxn>
                    <a:cxn ang="0">
                      <a:pos x="1545" y="1730"/>
                    </a:cxn>
                    <a:cxn ang="0">
                      <a:pos x="1484" y="1853"/>
                    </a:cxn>
                    <a:cxn ang="0">
                      <a:pos x="1353" y="1872"/>
                    </a:cxn>
                    <a:cxn ang="0">
                      <a:pos x="1186" y="1865"/>
                    </a:cxn>
                    <a:cxn ang="0">
                      <a:pos x="962" y="1921"/>
                    </a:cxn>
                    <a:cxn ang="0">
                      <a:pos x="839" y="1978"/>
                    </a:cxn>
                    <a:cxn ang="0">
                      <a:pos x="781" y="2034"/>
                    </a:cxn>
                    <a:cxn ang="0">
                      <a:pos x="631" y="1929"/>
                    </a:cxn>
                    <a:cxn ang="0">
                      <a:pos x="597" y="1835"/>
                    </a:cxn>
                    <a:cxn ang="0">
                      <a:pos x="550" y="1777"/>
                    </a:cxn>
                    <a:cxn ang="0">
                      <a:pos x="386" y="1746"/>
                    </a:cxn>
                  </a:cxnLst>
                  <a:rect l="0" t="0" r="r" b="b"/>
                  <a:pathLst>
                    <a:path w="2560" h="2034">
                      <a:moveTo>
                        <a:pt x="386" y="1746"/>
                      </a:moveTo>
                      <a:lnTo>
                        <a:pt x="372" y="1682"/>
                      </a:lnTo>
                      <a:lnTo>
                        <a:pt x="370" y="1642"/>
                      </a:lnTo>
                      <a:lnTo>
                        <a:pt x="399" y="1604"/>
                      </a:lnTo>
                      <a:lnTo>
                        <a:pt x="451" y="1563"/>
                      </a:lnTo>
                      <a:lnTo>
                        <a:pt x="476" y="1530"/>
                      </a:lnTo>
                      <a:lnTo>
                        <a:pt x="464" y="1489"/>
                      </a:lnTo>
                      <a:lnTo>
                        <a:pt x="431" y="1450"/>
                      </a:lnTo>
                      <a:lnTo>
                        <a:pt x="417" y="1401"/>
                      </a:lnTo>
                      <a:lnTo>
                        <a:pt x="420" y="1349"/>
                      </a:lnTo>
                      <a:lnTo>
                        <a:pt x="447" y="1303"/>
                      </a:lnTo>
                      <a:lnTo>
                        <a:pt x="460" y="1270"/>
                      </a:lnTo>
                      <a:lnTo>
                        <a:pt x="451" y="1250"/>
                      </a:lnTo>
                      <a:lnTo>
                        <a:pt x="407" y="1183"/>
                      </a:lnTo>
                      <a:lnTo>
                        <a:pt x="394" y="1123"/>
                      </a:lnTo>
                      <a:lnTo>
                        <a:pt x="427" y="1099"/>
                      </a:lnTo>
                      <a:lnTo>
                        <a:pt x="468" y="1088"/>
                      </a:lnTo>
                      <a:lnTo>
                        <a:pt x="503" y="1046"/>
                      </a:lnTo>
                      <a:lnTo>
                        <a:pt x="505" y="1009"/>
                      </a:lnTo>
                      <a:lnTo>
                        <a:pt x="480" y="971"/>
                      </a:lnTo>
                      <a:lnTo>
                        <a:pt x="480" y="944"/>
                      </a:lnTo>
                      <a:lnTo>
                        <a:pt x="503" y="890"/>
                      </a:lnTo>
                      <a:lnTo>
                        <a:pt x="512" y="835"/>
                      </a:lnTo>
                      <a:lnTo>
                        <a:pt x="512" y="785"/>
                      </a:lnTo>
                      <a:lnTo>
                        <a:pt x="517" y="748"/>
                      </a:lnTo>
                      <a:lnTo>
                        <a:pt x="597" y="667"/>
                      </a:lnTo>
                      <a:lnTo>
                        <a:pt x="627" y="614"/>
                      </a:lnTo>
                      <a:lnTo>
                        <a:pt x="627" y="583"/>
                      </a:lnTo>
                      <a:lnTo>
                        <a:pt x="597" y="551"/>
                      </a:lnTo>
                      <a:lnTo>
                        <a:pt x="577" y="513"/>
                      </a:lnTo>
                      <a:lnTo>
                        <a:pt x="519" y="502"/>
                      </a:lnTo>
                      <a:lnTo>
                        <a:pt x="456" y="499"/>
                      </a:lnTo>
                      <a:lnTo>
                        <a:pt x="407" y="525"/>
                      </a:lnTo>
                      <a:lnTo>
                        <a:pt x="318" y="516"/>
                      </a:lnTo>
                      <a:lnTo>
                        <a:pt x="269" y="522"/>
                      </a:lnTo>
                      <a:lnTo>
                        <a:pt x="241" y="504"/>
                      </a:lnTo>
                      <a:lnTo>
                        <a:pt x="237" y="459"/>
                      </a:lnTo>
                      <a:lnTo>
                        <a:pt x="185" y="468"/>
                      </a:lnTo>
                      <a:lnTo>
                        <a:pt x="131" y="491"/>
                      </a:lnTo>
                      <a:lnTo>
                        <a:pt x="100" y="529"/>
                      </a:lnTo>
                      <a:lnTo>
                        <a:pt x="90" y="512"/>
                      </a:lnTo>
                      <a:lnTo>
                        <a:pt x="87" y="477"/>
                      </a:lnTo>
                      <a:lnTo>
                        <a:pt x="102" y="432"/>
                      </a:lnTo>
                      <a:lnTo>
                        <a:pt x="127" y="398"/>
                      </a:lnTo>
                      <a:lnTo>
                        <a:pt x="95" y="403"/>
                      </a:lnTo>
                      <a:lnTo>
                        <a:pt x="106" y="370"/>
                      </a:lnTo>
                      <a:lnTo>
                        <a:pt x="72" y="355"/>
                      </a:lnTo>
                      <a:lnTo>
                        <a:pt x="98" y="305"/>
                      </a:lnTo>
                      <a:lnTo>
                        <a:pt x="79" y="309"/>
                      </a:lnTo>
                      <a:lnTo>
                        <a:pt x="54" y="293"/>
                      </a:lnTo>
                      <a:lnTo>
                        <a:pt x="59" y="262"/>
                      </a:lnTo>
                      <a:lnTo>
                        <a:pt x="0" y="212"/>
                      </a:lnTo>
                      <a:lnTo>
                        <a:pt x="18" y="162"/>
                      </a:lnTo>
                      <a:lnTo>
                        <a:pt x="60" y="130"/>
                      </a:lnTo>
                      <a:lnTo>
                        <a:pt x="104" y="116"/>
                      </a:lnTo>
                      <a:lnTo>
                        <a:pt x="174" y="114"/>
                      </a:lnTo>
                      <a:lnTo>
                        <a:pt x="204" y="85"/>
                      </a:lnTo>
                      <a:lnTo>
                        <a:pt x="202" y="58"/>
                      </a:lnTo>
                      <a:lnTo>
                        <a:pt x="226" y="20"/>
                      </a:lnTo>
                      <a:lnTo>
                        <a:pt x="312" y="0"/>
                      </a:lnTo>
                      <a:lnTo>
                        <a:pt x="350" y="9"/>
                      </a:lnTo>
                      <a:lnTo>
                        <a:pt x="407" y="35"/>
                      </a:lnTo>
                      <a:lnTo>
                        <a:pt x="478" y="49"/>
                      </a:lnTo>
                      <a:lnTo>
                        <a:pt x="631" y="47"/>
                      </a:lnTo>
                      <a:lnTo>
                        <a:pt x="670" y="27"/>
                      </a:lnTo>
                      <a:lnTo>
                        <a:pt x="716" y="33"/>
                      </a:lnTo>
                      <a:lnTo>
                        <a:pt x="786" y="53"/>
                      </a:lnTo>
                      <a:lnTo>
                        <a:pt x="829" y="56"/>
                      </a:lnTo>
                      <a:lnTo>
                        <a:pt x="952" y="82"/>
                      </a:lnTo>
                      <a:lnTo>
                        <a:pt x="1017" y="88"/>
                      </a:lnTo>
                      <a:lnTo>
                        <a:pt x="1089" y="82"/>
                      </a:lnTo>
                      <a:lnTo>
                        <a:pt x="1139" y="70"/>
                      </a:lnTo>
                      <a:lnTo>
                        <a:pt x="1182" y="82"/>
                      </a:lnTo>
                      <a:lnTo>
                        <a:pt x="1254" y="94"/>
                      </a:lnTo>
                      <a:lnTo>
                        <a:pt x="1365" y="90"/>
                      </a:lnTo>
                      <a:lnTo>
                        <a:pt x="1417" y="108"/>
                      </a:lnTo>
                      <a:lnTo>
                        <a:pt x="1484" y="110"/>
                      </a:lnTo>
                      <a:lnTo>
                        <a:pt x="1518" y="101"/>
                      </a:lnTo>
                      <a:lnTo>
                        <a:pt x="1525" y="116"/>
                      </a:lnTo>
                      <a:lnTo>
                        <a:pt x="1607" y="183"/>
                      </a:lnTo>
                      <a:lnTo>
                        <a:pt x="1640" y="200"/>
                      </a:lnTo>
                      <a:lnTo>
                        <a:pt x="1680" y="209"/>
                      </a:lnTo>
                      <a:lnTo>
                        <a:pt x="1723" y="234"/>
                      </a:lnTo>
                      <a:lnTo>
                        <a:pt x="1748" y="256"/>
                      </a:lnTo>
                      <a:lnTo>
                        <a:pt x="1920" y="301"/>
                      </a:lnTo>
                      <a:lnTo>
                        <a:pt x="1976" y="309"/>
                      </a:lnTo>
                      <a:lnTo>
                        <a:pt x="2001" y="303"/>
                      </a:lnTo>
                      <a:lnTo>
                        <a:pt x="2039" y="276"/>
                      </a:lnTo>
                      <a:lnTo>
                        <a:pt x="2070" y="270"/>
                      </a:lnTo>
                      <a:lnTo>
                        <a:pt x="2102" y="281"/>
                      </a:lnTo>
                      <a:lnTo>
                        <a:pt x="2156" y="317"/>
                      </a:lnTo>
                      <a:lnTo>
                        <a:pt x="2181" y="342"/>
                      </a:lnTo>
                      <a:lnTo>
                        <a:pt x="2192" y="365"/>
                      </a:lnTo>
                      <a:lnTo>
                        <a:pt x="2217" y="366"/>
                      </a:lnTo>
                      <a:lnTo>
                        <a:pt x="2233" y="360"/>
                      </a:lnTo>
                      <a:lnTo>
                        <a:pt x="2226" y="344"/>
                      </a:lnTo>
                      <a:lnTo>
                        <a:pt x="2267" y="376"/>
                      </a:lnTo>
                      <a:lnTo>
                        <a:pt x="2297" y="385"/>
                      </a:lnTo>
                      <a:lnTo>
                        <a:pt x="2401" y="378"/>
                      </a:lnTo>
                      <a:lnTo>
                        <a:pt x="2453" y="369"/>
                      </a:lnTo>
                      <a:lnTo>
                        <a:pt x="2502" y="366"/>
                      </a:lnTo>
                      <a:lnTo>
                        <a:pt x="2527" y="370"/>
                      </a:lnTo>
                      <a:lnTo>
                        <a:pt x="2553" y="382"/>
                      </a:lnTo>
                      <a:lnTo>
                        <a:pt x="2560" y="409"/>
                      </a:lnTo>
                      <a:lnTo>
                        <a:pt x="2529" y="425"/>
                      </a:lnTo>
                      <a:lnTo>
                        <a:pt x="2533" y="463"/>
                      </a:lnTo>
                      <a:lnTo>
                        <a:pt x="2547" y="494"/>
                      </a:lnTo>
                      <a:lnTo>
                        <a:pt x="2513" y="538"/>
                      </a:lnTo>
                      <a:lnTo>
                        <a:pt x="2371" y="626"/>
                      </a:lnTo>
                      <a:lnTo>
                        <a:pt x="2321" y="673"/>
                      </a:lnTo>
                      <a:lnTo>
                        <a:pt x="2101" y="755"/>
                      </a:lnTo>
                      <a:lnTo>
                        <a:pt x="2055" y="810"/>
                      </a:lnTo>
                      <a:lnTo>
                        <a:pt x="2055" y="835"/>
                      </a:lnTo>
                      <a:lnTo>
                        <a:pt x="2023" y="867"/>
                      </a:lnTo>
                      <a:lnTo>
                        <a:pt x="1978" y="923"/>
                      </a:lnTo>
                      <a:lnTo>
                        <a:pt x="1920" y="1024"/>
                      </a:lnTo>
                      <a:lnTo>
                        <a:pt x="1845" y="1119"/>
                      </a:lnTo>
                      <a:lnTo>
                        <a:pt x="1832" y="1166"/>
                      </a:lnTo>
                      <a:lnTo>
                        <a:pt x="1820" y="1189"/>
                      </a:lnTo>
                      <a:lnTo>
                        <a:pt x="1820" y="1198"/>
                      </a:lnTo>
                      <a:lnTo>
                        <a:pt x="1834" y="1219"/>
                      </a:lnTo>
                      <a:lnTo>
                        <a:pt x="1840" y="1256"/>
                      </a:lnTo>
                      <a:lnTo>
                        <a:pt x="1850" y="1281"/>
                      </a:lnTo>
                      <a:lnTo>
                        <a:pt x="1868" y="1301"/>
                      </a:lnTo>
                      <a:lnTo>
                        <a:pt x="1888" y="1314"/>
                      </a:lnTo>
                      <a:lnTo>
                        <a:pt x="1918" y="1320"/>
                      </a:lnTo>
                      <a:lnTo>
                        <a:pt x="1931" y="1342"/>
                      </a:lnTo>
                      <a:lnTo>
                        <a:pt x="1913" y="1377"/>
                      </a:lnTo>
                      <a:lnTo>
                        <a:pt x="1865" y="1414"/>
                      </a:lnTo>
                      <a:lnTo>
                        <a:pt x="1830" y="1437"/>
                      </a:lnTo>
                      <a:lnTo>
                        <a:pt x="1805" y="1464"/>
                      </a:lnTo>
                      <a:lnTo>
                        <a:pt x="1768" y="1524"/>
                      </a:lnTo>
                      <a:lnTo>
                        <a:pt x="1760" y="1561"/>
                      </a:lnTo>
                      <a:lnTo>
                        <a:pt x="1741" y="1590"/>
                      </a:lnTo>
                      <a:lnTo>
                        <a:pt x="1732" y="1622"/>
                      </a:lnTo>
                      <a:lnTo>
                        <a:pt x="1740" y="1644"/>
                      </a:lnTo>
                      <a:lnTo>
                        <a:pt x="1622" y="1662"/>
                      </a:lnTo>
                      <a:lnTo>
                        <a:pt x="1545" y="1730"/>
                      </a:lnTo>
                      <a:lnTo>
                        <a:pt x="1521" y="1799"/>
                      </a:lnTo>
                      <a:lnTo>
                        <a:pt x="1504" y="1829"/>
                      </a:lnTo>
                      <a:lnTo>
                        <a:pt x="1484" y="1853"/>
                      </a:lnTo>
                      <a:lnTo>
                        <a:pt x="1455" y="1858"/>
                      </a:lnTo>
                      <a:lnTo>
                        <a:pt x="1410" y="1849"/>
                      </a:lnTo>
                      <a:lnTo>
                        <a:pt x="1353" y="1872"/>
                      </a:lnTo>
                      <a:lnTo>
                        <a:pt x="1306" y="1870"/>
                      </a:lnTo>
                      <a:lnTo>
                        <a:pt x="1248" y="1855"/>
                      </a:lnTo>
                      <a:lnTo>
                        <a:pt x="1186" y="1865"/>
                      </a:lnTo>
                      <a:lnTo>
                        <a:pt x="1139" y="1858"/>
                      </a:lnTo>
                      <a:lnTo>
                        <a:pt x="1004" y="1876"/>
                      </a:lnTo>
                      <a:lnTo>
                        <a:pt x="962" y="1921"/>
                      </a:lnTo>
                      <a:lnTo>
                        <a:pt x="914" y="1926"/>
                      </a:lnTo>
                      <a:lnTo>
                        <a:pt x="871" y="1943"/>
                      </a:lnTo>
                      <a:lnTo>
                        <a:pt x="839" y="1978"/>
                      </a:lnTo>
                      <a:lnTo>
                        <a:pt x="829" y="2000"/>
                      </a:lnTo>
                      <a:lnTo>
                        <a:pt x="810" y="2019"/>
                      </a:lnTo>
                      <a:lnTo>
                        <a:pt x="781" y="2034"/>
                      </a:lnTo>
                      <a:lnTo>
                        <a:pt x="718" y="2023"/>
                      </a:lnTo>
                      <a:lnTo>
                        <a:pt x="672" y="1991"/>
                      </a:lnTo>
                      <a:lnTo>
                        <a:pt x="631" y="1929"/>
                      </a:lnTo>
                      <a:lnTo>
                        <a:pt x="627" y="1896"/>
                      </a:lnTo>
                      <a:lnTo>
                        <a:pt x="600" y="1874"/>
                      </a:lnTo>
                      <a:lnTo>
                        <a:pt x="597" y="1835"/>
                      </a:lnTo>
                      <a:lnTo>
                        <a:pt x="593" y="1818"/>
                      </a:lnTo>
                      <a:lnTo>
                        <a:pt x="582" y="1804"/>
                      </a:lnTo>
                      <a:lnTo>
                        <a:pt x="550" y="1777"/>
                      </a:lnTo>
                      <a:lnTo>
                        <a:pt x="494" y="1747"/>
                      </a:lnTo>
                      <a:lnTo>
                        <a:pt x="468" y="1741"/>
                      </a:lnTo>
                      <a:lnTo>
                        <a:pt x="386" y="174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sp>
              <p:nvSpPr>
                <p:cNvPr id="26" name="Rounded Rectangle 25"/>
                <p:cNvSpPr/>
                <p:nvPr/>
              </p:nvSpPr>
              <p:spPr>
                <a:xfrm>
                  <a:off x="1510581" y="2732535"/>
                  <a:ext cx="1119740" cy="565585"/>
                </a:xfrm>
                <a:prstGeom prst="roundRect">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GB" dirty="0" smtClean="0"/>
                    <a:t>Supplier</a:t>
                  </a:r>
                  <a:endParaRPr lang="en-GB" dirty="0"/>
                </a:p>
              </p:txBody>
            </p:sp>
            <p:sp>
              <p:nvSpPr>
                <p:cNvPr id="27" name="Rounded Rectangle 26"/>
                <p:cNvSpPr/>
                <p:nvPr/>
              </p:nvSpPr>
              <p:spPr>
                <a:xfrm>
                  <a:off x="7074375" y="5014102"/>
                  <a:ext cx="1069484" cy="585740"/>
                </a:xfrm>
                <a:prstGeom prst="roundRect">
                  <a:avLst/>
                </a:prstGeom>
                <a:solidFill>
                  <a:schemeClr val="accent5">
                    <a:lumMod val="40000"/>
                    <a:lumOff val="60000"/>
                  </a:schemeClr>
                </a:solidFill>
                <a:ln>
                  <a:solidFill>
                    <a:srgbClr val="EAAA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ESS Lund</a:t>
                  </a:r>
                  <a:endParaRPr lang="en-GB" dirty="0"/>
                </a:p>
              </p:txBody>
            </p:sp>
            <p:cxnSp>
              <p:nvCxnSpPr>
                <p:cNvPr id="7" name="Straight Arrow Connector 6"/>
                <p:cNvCxnSpPr/>
                <p:nvPr/>
              </p:nvCxnSpPr>
              <p:spPr>
                <a:xfrm>
                  <a:off x="2086123" y="3309036"/>
                  <a:ext cx="0" cy="700170"/>
                </a:xfrm>
                <a:prstGeom prst="straightConnector1">
                  <a:avLst/>
                </a:prstGeom>
                <a:ln w="41275" cmpd="dbl">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Callout 20"/>
                <p:cNvSpPr/>
                <p:nvPr/>
              </p:nvSpPr>
              <p:spPr>
                <a:xfrm>
                  <a:off x="4421267" y="5610104"/>
                  <a:ext cx="1503836" cy="802540"/>
                </a:xfrm>
                <a:prstGeom prst="wedgeEllipseCallout">
                  <a:avLst>
                    <a:gd name="adj1" fmla="val 34933"/>
                    <a:gd name="adj2" fmla="val -61293"/>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Receiving service in Sweden</a:t>
                  </a:r>
                </a:p>
              </p:txBody>
            </p:sp>
          </p:grpSp>
          <p:grpSp>
            <p:nvGrpSpPr>
              <p:cNvPr id="56" name="Group 55"/>
              <p:cNvGrpSpPr/>
              <p:nvPr/>
            </p:nvGrpSpPr>
            <p:grpSpPr>
              <a:xfrm>
                <a:off x="1175483" y="2860302"/>
                <a:ext cx="810814" cy="999536"/>
                <a:chOff x="2161477" y="2223134"/>
                <a:chExt cx="810814" cy="999536"/>
              </a:xfrm>
            </p:grpSpPr>
            <p:sp>
              <p:nvSpPr>
                <p:cNvPr id="57" name="Rectangle 56"/>
                <p:cNvSpPr/>
                <p:nvPr/>
              </p:nvSpPr>
              <p:spPr>
                <a:xfrm>
                  <a:off x="2161477" y="2223134"/>
                  <a:ext cx="581208" cy="78172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en-US" sz="900" b="1" dirty="0" smtClean="0">
                      <a:solidFill>
                        <a:schemeClr val="tx1"/>
                      </a:solidFill>
                    </a:rPr>
                    <a:t>Contract</a:t>
                  </a:r>
                </a:p>
                <a:p>
                  <a:r>
                    <a:rPr lang="sv-SE" sz="900" dirty="0" smtClean="0">
                      <a:solidFill>
                        <a:schemeClr val="tx1"/>
                      </a:solidFill>
                    </a:rPr>
                    <a:t>_-_-_-_-_</a:t>
                  </a:r>
                </a:p>
                <a:p>
                  <a:r>
                    <a:rPr lang="sv-SE" sz="900" dirty="0" smtClean="0">
                      <a:solidFill>
                        <a:schemeClr val="tx1"/>
                      </a:solidFill>
                    </a:rPr>
                    <a:t>_-_-_-_-_</a:t>
                  </a:r>
                </a:p>
                <a:p>
                  <a:r>
                    <a:rPr lang="sv-SE" sz="900" dirty="0" smtClean="0">
                      <a:solidFill>
                        <a:schemeClr val="tx1"/>
                      </a:solidFill>
                    </a:rPr>
                    <a:t>_-_-_-_-_</a:t>
                  </a:r>
                  <a:endParaRPr lang="sv-SE" sz="900" dirty="0">
                    <a:solidFill>
                      <a:schemeClr val="tx1"/>
                    </a:solidFill>
                  </a:endParaRPr>
                </a:p>
              </p:txBody>
            </p:sp>
            <p:sp>
              <p:nvSpPr>
                <p:cNvPr id="58" name="Rectangle 57"/>
                <p:cNvSpPr/>
                <p:nvPr/>
              </p:nvSpPr>
              <p:spPr>
                <a:xfrm>
                  <a:off x="2339688" y="2502135"/>
                  <a:ext cx="632603" cy="72053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b="1" dirty="0" smtClean="0">
                      <a:solidFill>
                        <a:schemeClr val="tx1"/>
                      </a:solidFill>
                    </a:rPr>
                    <a:t>Invoice</a:t>
                  </a:r>
                </a:p>
                <a:p>
                  <a:r>
                    <a:rPr lang="sv-SE" sz="900" dirty="0" smtClean="0">
                      <a:solidFill>
                        <a:schemeClr val="tx1"/>
                      </a:solidFill>
                    </a:rPr>
                    <a:t>_-_-_-_-_</a:t>
                  </a:r>
                </a:p>
                <a:p>
                  <a:r>
                    <a:rPr lang="sv-SE" sz="900" dirty="0" smtClean="0">
                      <a:solidFill>
                        <a:schemeClr val="tx1"/>
                      </a:solidFill>
                    </a:rPr>
                    <a:t>_-_-_-_-_</a:t>
                  </a:r>
                </a:p>
              </p:txBody>
            </p:sp>
          </p:grpSp>
          <p:pic>
            <p:nvPicPr>
              <p:cNvPr id="36" name="Picture 35"/>
              <p:cNvPicPr>
                <a:picLocks noChangeAspect="1"/>
              </p:cNvPicPr>
              <p:nvPr/>
            </p:nvPicPr>
            <p:blipFill>
              <a:blip r:embed="rId4"/>
              <a:stretch>
                <a:fillRect/>
              </a:stretch>
            </p:blipFill>
            <p:spPr>
              <a:xfrm>
                <a:off x="1046774" y="2221653"/>
                <a:ext cx="643115" cy="4287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63" name="Oval Callout 62"/>
            <p:cNvSpPr/>
            <p:nvPr/>
          </p:nvSpPr>
          <p:spPr>
            <a:xfrm>
              <a:off x="8096150" y="5479489"/>
              <a:ext cx="1503836" cy="802540"/>
            </a:xfrm>
            <a:prstGeom prst="wedgeEllipseCallout">
              <a:avLst>
                <a:gd name="adj1" fmla="val -59716"/>
                <a:gd name="adj2" fmla="val -37645"/>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Contribution</a:t>
              </a:r>
              <a:br>
                <a:rPr lang="en-US" sz="1200" dirty="0" smtClean="0">
                  <a:solidFill>
                    <a:schemeClr val="tx1"/>
                  </a:solidFill>
                </a:rPr>
              </a:br>
              <a:r>
                <a:rPr lang="en-US" sz="1200" dirty="0" smtClean="0">
                  <a:solidFill>
                    <a:schemeClr val="tx1"/>
                  </a:solidFill>
                </a:rPr>
                <a:t>services in Sweden</a:t>
              </a:r>
            </a:p>
          </p:txBody>
        </p:sp>
      </p:gr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958" y="3090538"/>
            <a:ext cx="2513682" cy="1885262"/>
          </a:xfrm>
          <a:prstGeom prst="rect">
            <a:avLst/>
          </a:prstGeom>
          <a:effectLst>
            <a:outerShdw blurRad="50800" dist="38100" dir="18900000" algn="bl" rotWithShape="0">
              <a:prstClr val="black">
                <a:alpha val="40000"/>
              </a:prstClr>
            </a:outerShdw>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9415" y="4072894"/>
            <a:ext cx="876277" cy="657208"/>
          </a:xfrm>
          <a:prstGeom prst="rect">
            <a:avLst/>
          </a:prstGeom>
          <a:effectLst>
            <a:outerShdw blurRad="50800" dist="38100" dir="18900000" algn="bl" rotWithShape="0">
              <a:prstClr val="black">
                <a:alpha val="40000"/>
              </a:prstClr>
            </a:outerShdw>
          </a:effectLst>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18965" y="3981738"/>
            <a:ext cx="831151" cy="657208"/>
          </a:xfrm>
          <a:prstGeom prst="rect">
            <a:avLst/>
          </a:prstGeom>
          <a:effectLst>
            <a:outerShdw blurRad="50800" dist="38100" dir="18900000" algn="bl" rotWithShape="0">
              <a:prstClr val="black">
                <a:alpha val="40000"/>
              </a:prstClr>
            </a:outerShdw>
          </a:effectLst>
        </p:spPr>
      </p:pic>
      <p:sp>
        <p:nvSpPr>
          <p:cNvPr id="32" name="Rounded Rectangle 31"/>
          <p:cNvSpPr/>
          <p:nvPr/>
        </p:nvSpPr>
        <p:spPr>
          <a:xfrm>
            <a:off x="5870180" y="3637179"/>
            <a:ext cx="1084546" cy="553022"/>
          </a:xfrm>
          <a:prstGeom prst="roundRect">
            <a:avLst/>
          </a:prstGeom>
          <a:solidFill>
            <a:schemeClr val="bg1">
              <a:lumMod val="85000"/>
              <a:alpha val="49000"/>
            </a:schemeClr>
          </a:solidFill>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GB" dirty="0" smtClean="0">
                <a:solidFill>
                  <a:schemeClr val="bg2">
                    <a:lumMod val="75000"/>
                  </a:schemeClr>
                </a:solidFill>
              </a:rPr>
              <a:t>Supplier</a:t>
            </a:r>
            <a:endParaRPr lang="en-GB" dirty="0">
              <a:solidFill>
                <a:schemeClr val="bg2">
                  <a:lumMod val="75000"/>
                </a:schemeClr>
              </a:solidFill>
            </a:endParaRPr>
          </a:p>
        </p:txBody>
      </p:sp>
      <p:cxnSp>
        <p:nvCxnSpPr>
          <p:cNvPr id="35" name="Straight Arrow Connector 34"/>
          <p:cNvCxnSpPr/>
          <p:nvPr/>
        </p:nvCxnSpPr>
        <p:spPr>
          <a:xfrm flipH="1">
            <a:off x="6428979" y="4202198"/>
            <a:ext cx="880" cy="544392"/>
          </a:xfrm>
          <a:prstGeom prst="straightConnector1">
            <a:avLst/>
          </a:prstGeom>
          <a:ln w="41275" cmpd="dbl">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Curved Up Arrow 36"/>
          <p:cNvSpPr/>
          <p:nvPr/>
        </p:nvSpPr>
        <p:spPr>
          <a:xfrm>
            <a:off x="6313874" y="5319454"/>
            <a:ext cx="1783527" cy="712002"/>
          </a:xfrm>
          <a:prstGeom prst="curvedUpArrow">
            <a:avLst/>
          </a:prstGeom>
          <a:solidFill>
            <a:schemeClr val="accent1">
              <a:lumMod val="20000"/>
              <a:lumOff val="80000"/>
            </a:schemeClr>
          </a:solidFill>
          <a:ln>
            <a:solidFill>
              <a:schemeClr val="accent1"/>
            </a:solidFill>
          </a:ln>
          <a:effectLst>
            <a:outerShdw blurRad="50800" dist="38100" algn="l" rotWithShape="0">
              <a:schemeClr val="tx1">
                <a:alpha val="40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sv-SE" sz="1000" dirty="0" smtClean="0">
              <a:solidFill>
                <a:schemeClr val="bg1"/>
              </a:solidFill>
            </a:endParaRPr>
          </a:p>
        </p:txBody>
      </p:sp>
      <p:sp>
        <p:nvSpPr>
          <p:cNvPr id="30" name="Rounded Rectangle 29"/>
          <p:cNvSpPr/>
          <p:nvPr/>
        </p:nvSpPr>
        <p:spPr>
          <a:xfrm>
            <a:off x="1860688" y="3728818"/>
            <a:ext cx="1119740" cy="595871"/>
          </a:xfrm>
          <a:prstGeom prst="roundRect">
            <a:avLst/>
          </a:prstGeom>
          <a:gradFill>
            <a:gsLst>
              <a:gs pos="0">
                <a:schemeClr val="tx2">
                  <a:lumMod val="60000"/>
                  <a:lumOff val="40000"/>
                </a:schemeClr>
              </a:gs>
              <a:gs pos="50000">
                <a:schemeClr val="accent1">
                  <a:lumMod val="105000"/>
                  <a:satMod val="103000"/>
                  <a:tint val="73000"/>
                </a:schemeClr>
              </a:gs>
              <a:gs pos="100000">
                <a:schemeClr val="accent1">
                  <a:lumMod val="105000"/>
                  <a:satMod val="109000"/>
                  <a:tint val="81000"/>
                </a:schemeClr>
              </a:gs>
            </a:gsLst>
          </a:gradFill>
          <a:ln>
            <a:noFill/>
          </a:ln>
          <a:effectLst>
            <a:outerShdw blurRad="190500" dist="2413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tx1">
                    <a:lumMod val="75000"/>
                    <a:lumOff val="25000"/>
                  </a:schemeClr>
                </a:solidFill>
              </a:rPr>
              <a:t>In-kind Partner</a:t>
            </a:r>
            <a:endParaRPr lang="en-GB" dirty="0">
              <a:solidFill>
                <a:schemeClr val="tx1">
                  <a:lumMod val="75000"/>
                  <a:lumOff val="25000"/>
                </a:schemeClr>
              </a:solidFill>
            </a:endParaRPr>
          </a:p>
        </p:txBody>
      </p:sp>
      <p:sp>
        <p:nvSpPr>
          <p:cNvPr id="39" name="TextBox 38"/>
          <p:cNvSpPr txBox="1"/>
          <p:nvPr/>
        </p:nvSpPr>
        <p:spPr>
          <a:xfrm>
            <a:off x="1024063" y="1688559"/>
            <a:ext cx="2006007" cy="544122"/>
          </a:xfrm>
          <a:prstGeom prst="rect">
            <a:avLst/>
          </a:prstGeom>
          <a:noFill/>
        </p:spPr>
        <p:txBody>
          <a:bodyPr wrap="square" lIns="54610" tIns="54610" rIns="54610" bIns="54610" rtlCol="0">
            <a:noAutofit/>
          </a:bodyPr>
          <a:lstStyle/>
          <a:p>
            <a:pPr>
              <a:spcAft>
                <a:spcPts val="600"/>
              </a:spcAft>
            </a:pPr>
            <a:r>
              <a:rPr lang="sv-SE" sz="3200" dirty="0" smtClean="0">
                <a:solidFill>
                  <a:schemeClr val="tx2"/>
                </a:solidFill>
              </a:rPr>
              <a:t>EU X</a:t>
            </a:r>
          </a:p>
        </p:txBody>
      </p:sp>
    </p:spTree>
    <p:extLst>
      <p:ext uri="{BB962C8B-B14F-4D97-AF65-F5344CB8AC3E}">
        <p14:creationId xmlns:p14="http://schemas.microsoft.com/office/powerpoint/2010/main" val="1627295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662564"/>
            <a:ext cx="8254800" cy="4492388"/>
          </a:xfrm>
        </p:spPr>
        <p:txBody>
          <a:bodyPr/>
          <a:lstStyle/>
          <a:p>
            <a:pPr marL="171450" indent="-171450">
              <a:buFont typeface="Wingdings" panose="05000000000000000000" pitchFamily="2" charset="2"/>
              <a:buChar char="Ø"/>
            </a:pPr>
            <a:r>
              <a:rPr lang="en-US" sz="1600" b="0" dirty="0" smtClean="0">
                <a:solidFill>
                  <a:schemeClr val="tx1"/>
                </a:solidFill>
              </a:rPr>
              <a:t> The service should be subject to Swedish VAT (since real property in Sweden)</a:t>
            </a:r>
          </a:p>
          <a:p>
            <a:pPr marL="171450" indent="-171450">
              <a:buFont typeface="Wingdings" panose="05000000000000000000" pitchFamily="2" charset="2"/>
              <a:buChar char="Ø"/>
            </a:pPr>
            <a:endParaRPr lang="en-US" sz="1600" b="0" dirty="0">
              <a:solidFill>
                <a:schemeClr val="tx1"/>
              </a:solidFill>
            </a:endParaRPr>
          </a:p>
          <a:p>
            <a:pPr marL="171450" indent="-171450">
              <a:buFont typeface="Wingdings" panose="05000000000000000000" pitchFamily="2" charset="2"/>
              <a:buChar char="Ø"/>
            </a:pPr>
            <a:endParaRPr lang="en-US" sz="1600" b="0" dirty="0" smtClean="0">
              <a:solidFill>
                <a:schemeClr val="tx1"/>
              </a:solidFill>
            </a:endParaRPr>
          </a:p>
          <a:p>
            <a:pPr marL="171450" indent="-171450">
              <a:buFont typeface="Wingdings" panose="05000000000000000000" pitchFamily="2" charset="2"/>
              <a:buChar char="Ø"/>
            </a:pPr>
            <a:endParaRPr lang="en-US" sz="1600" b="0" dirty="0">
              <a:solidFill>
                <a:schemeClr val="tx1"/>
              </a:solidFill>
            </a:endParaRPr>
          </a:p>
          <a:p>
            <a:pPr marL="171450" indent="-171450">
              <a:buFont typeface="Wingdings" panose="05000000000000000000" pitchFamily="2" charset="2"/>
              <a:buChar char="Ø"/>
            </a:pPr>
            <a:endParaRPr lang="en-US" sz="1600" b="0" dirty="0" smtClean="0">
              <a:solidFill>
                <a:schemeClr val="tx1"/>
              </a:solidFill>
            </a:endParaRPr>
          </a:p>
          <a:p>
            <a:pPr marL="171450" indent="-171450">
              <a:buFont typeface="Wingdings" panose="05000000000000000000" pitchFamily="2" charset="2"/>
              <a:buChar char="Ø"/>
            </a:pPr>
            <a:endParaRPr lang="en-US" sz="1600" b="0" dirty="0">
              <a:solidFill>
                <a:schemeClr val="tx1"/>
              </a:solidFill>
            </a:endParaRPr>
          </a:p>
          <a:p>
            <a:pPr marL="171450" indent="-171450">
              <a:buFont typeface="Wingdings" panose="05000000000000000000" pitchFamily="2" charset="2"/>
              <a:buChar char="Ø"/>
            </a:pPr>
            <a:endParaRPr lang="en-US" sz="1600" b="0" dirty="0" smtClean="0">
              <a:solidFill>
                <a:schemeClr val="tx1"/>
              </a:solidFill>
            </a:endParaRPr>
          </a:p>
          <a:p>
            <a:endParaRPr lang="en-US" sz="1600" b="0" dirty="0" smtClean="0">
              <a:solidFill>
                <a:schemeClr val="tx1"/>
              </a:solidFill>
            </a:endParaRPr>
          </a:p>
          <a:p>
            <a:pPr marL="285750" indent="-285750">
              <a:buFont typeface="Wingdings" panose="05000000000000000000" pitchFamily="2" charset="2"/>
              <a:buChar char="Ø"/>
            </a:pPr>
            <a:endParaRPr lang="en-US" sz="1600" b="0" dirty="0" smtClean="0">
              <a:solidFill>
                <a:schemeClr val="tx1"/>
              </a:solidFill>
            </a:endParaRPr>
          </a:p>
          <a:p>
            <a:pPr marL="285750" indent="-285750">
              <a:buFont typeface="Wingdings" panose="05000000000000000000" pitchFamily="2" charset="2"/>
              <a:buChar char="Ø"/>
            </a:pPr>
            <a:endParaRPr lang="en-US" sz="1600" b="0" dirty="0" smtClean="0">
              <a:solidFill>
                <a:schemeClr val="tx1"/>
              </a:solidFill>
            </a:endParaRPr>
          </a:p>
          <a:p>
            <a:pPr marL="285750" indent="-285750">
              <a:buFont typeface="Wingdings" panose="05000000000000000000" pitchFamily="2" charset="2"/>
              <a:buChar char="Ø"/>
            </a:pPr>
            <a:endParaRPr lang="en-US" sz="1600" b="0" dirty="0" smtClean="0">
              <a:solidFill>
                <a:schemeClr val="tx1"/>
              </a:solidFill>
            </a:endParaRPr>
          </a:p>
          <a:p>
            <a:pPr marL="285750" indent="-285750">
              <a:buFont typeface="Wingdings" panose="05000000000000000000" pitchFamily="2" charset="2"/>
              <a:buChar char="Ø"/>
            </a:pPr>
            <a:endParaRPr lang="en-US" sz="1600" b="0" dirty="0" smtClean="0">
              <a:solidFill>
                <a:schemeClr val="tx1"/>
              </a:solidFill>
            </a:endParaRPr>
          </a:p>
          <a:p>
            <a:pPr marL="285750" indent="-285750">
              <a:buFont typeface="Wingdings" panose="05000000000000000000" pitchFamily="2" charset="2"/>
              <a:buChar char="Ø"/>
            </a:pPr>
            <a:r>
              <a:rPr lang="en-US" sz="1600" b="0" dirty="0">
                <a:solidFill>
                  <a:schemeClr val="tx1"/>
                </a:solidFill>
              </a:rPr>
              <a:t>The contribution to ESS may be compared to a </a:t>
            </a:r>
            <a:r>
              <a:rPr lang="en-US" sz="1600" b="0" dirty="0" smtClean="0">
                <a:solidFill>
                  <a:schemeClr val="tx1"/>
                </a:solidFill>
              </a:rPr>
              <a:t>supply, </a:t>
            </a:r>
            <a:br>
              <a:rPr lang="en-US" sz="1600" b="0" dirty="0" smtClean="0">
                <a:solidFill>
                  <a:schemeClr val="tx1"/>
                </a:solidFill>
              </a:rPr>
            </a:br>
            <a:r>
              <a:rPr lang="en-US" sz="1600" b="0" dirty="0" smtClean="0">
                <a:solidFill>
                  <a:schemeClr val="tx1"/>
                </a:solidFill>
              </a:rPr>
              <a:t>which </a:t>
            </a:r>
            <a:r>
              <a:rPr lang="en-US" sz="1600" b="0" dirty="0">
                <a:solidFill>
                  <a:schemeClr val="tx1"/>
                </a:solidFill>
              </a:rPr>
              <a:t>may be subject to Swedish VAT</a:t>
            </a:r>
          </a:p>
        </p:txBody>
      </p:sp>
      <p:sp>
        <p:nvSpPr>
          <p:cNvPr id="10" name="Text Placeholder 9"/>
          <p:cNvSpPr>
            <a:spLocks noGrp="1"/>
          </p:cNvSpPr>
          <p:nvPr>
            <p:ph type="body" sz="quarter" idx="11"/>
          </p:nvPr>
        </p:nvSpPr>
        <p:spPr/>
        <p:txBody>
          <a:bodyPr/>
          <a:lstStyle/>
          <a:p>
            <a:r>
              <a:rPr lang="sv-SE" dirty="0"/>
              <a:t>VAT </a:t>
            </a:r>
            <a:r>
              <a:rPr lang="en-US" dirty="0" smtClean="0"/>
              <a:t>consequences of scenario 3</a:t>
            </a:r>
            <a:endParaRPr lang="en-US" dirty="0"/>
          </a:p>
        </p:txBody>
      </p:sp>
      <p:sp>
        <p:nvSpPr>
          <p:cNvPr id="2" name="Title 1"/>
          <p:cNvSpPr>
            <a:spLocks noGrp="1"/>
          </p:cNvSpPr>
          <p:nvPr>
            <p:ph type="title"/>
          </p:nvPr>
        </p:nvSpPr>
        <p:spPr/>
        <p:txBody>
          <a:bodyPr/>
          <a:lstStyle/>
          <a:p>
            <a:r>
              <a:rPr lang="en-US" sz="4800" dirty="0" smtClean="0"/>
              <a:t>Supplier in EU X provides services </a:t>
            </a:r>
            <a:r>
              <a:rPr lang="en-US" sz="4800" dirty="0"/>
              <a:t>to </a:t>
            </a:r>
            <a:r>
              <a:rPr lang="en-US" sz="4800" dirty="0" smtClean="0"/>
              <a:t>In-kind </a:t>
            </a:r>
            <a:r>
              <a:rPr lang="en-US" sz="4800" dirty="0"/>
              <a:t>Partner– connected to real property in Sweden</a:t>
            </a:r>
            <a:endParaRPr lang="sv-SE" sz="4800" dirty="0"/>
          </a:p>
        </p:txBody>
      </p:sp>
      <p:pic>
        <p:nvPicPr>
          <p:cNvPr id="27" name="Picture 34" descr="swe"/>
          <p:cNvPicPr>
            <a:picLocks noChangeAspect="1" noChangeArrowheads="1"/>
          </p:cNvPicPr>
          <p:nvPr/>
        </p:nvPicPr>
        <p:blipFill>
          <a:blip r:embed="rId3" cstate="print"/>
          <a:srcRect/>
          <a:stretch>
            <a:fillRect/>
          </a:stretch>
        </p:blipFill>
        <p:spPr bwMode="gray">
          <a:xfrm>
            <a:off x="7061056" y="5479205"/>
            <a:ext cx="852094" cy="532174"/>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3" name="Group 2"/>
          <p:cNvGrpSpPr/>
          <p:nvPr/>
        </p:nvGrpSpPr>
        <p:grpSpPr>
          <a:xfrm>
            <a:off x="5520776" y="4565125"/>
            <a:ext cx="3418289" cy="2580584"/>
            <a:chOff x="5679359" y="3074779"/>
            <a:chExt cx="2513682" cy="188526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359" y="3074779"/>
              <a:ext cx="2513682" cy="1885262"/>
            </a:xfrm>
            <a:prstGeom prst="rect">
              <a:avLst/>
            </a:prstGeom>
            <a:effectLst>
              <a:outerShdw blurRad="50800" dist="38100" dir="18900000" algn="b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415" y="4072894"/>
              <a:ext cx="876277" cy="657208"/>
            </a:xfrm>
            <a:prstGeom prst="rect">
              <a:avLst/>
            </a:prstGeom>
            <a:effectLst>
              <a:outerShdw blurRad="50800" dist="38100" dir="18900000" algn="bl" rotWithShape="0">
                <a:prstClr val="black">
                  <a:alpha val="4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18965" y="3981738"/>
              <a:ext cx="831151" cy="657208"/>
            </a:xfrm>
            <a:prstGeom prst="rect">
              <a:avLst/>
            </a:prstGeom>
            <a:effectLst>
              <a:outerShdw blurRad="50800" dist="38100" dir="18900000" algn="bl" rotWithShape="0">
                <a:prstClr val="black">
                  <a:alpha val="40000"/>
                </a:prstClr>
              </a:outerShdw>
            </a:effectLst>
          </p:spPr>
        </p:pic>
      </p:grpSp>
      <p:sp>
        <p:nvSpPr>
          <p:cNvPr id="19" name="Text Placeholder 8"/>
          <p:cNvSpPr txBox="1">
            <a:spLocks/>
          </p:cNvSpPr>
          <p:nvPr/>
        </p:nvSpPr>
        <p:spPr>
          <a:xfrm>
            <a:off x="825600" y="2073943"/>
            <a:ext cx="4036500" cy="3283466"/>
          </a:xfrm>
          <a:prstGeom prst="rect">
            <a:avLst/>
          </a:prstGeom>
          <a:solidFill>
            <a:schemeClr val="bg2"/>
          </a:solidFill>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000"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3pPr>
            <a:lvl4pPr marL="36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4pPr>
            <a:lvl5pPr marL="57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baseline="0">
                <a:solidFill>
                  <a:schemeClr val="tx2"/>
                </a:solidFill>
                <a:latin typeface="+mn-lt"/>
                <a:ea typeface="+mn-ea"/>
                <a:cs typeface="+mn-cs"/>
              </a:defRPr>
            </a:lvl5pPr>
            <a:lvl6pPr marL="72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6pPr>
            <a:lvl7pPr marL="93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7pPr>
            <a:lvl8pPr marL="108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sz="1600" b="0" dirty="0" smtClean="0">
                <a:solidFill>
                  <a:schemeClr val="tx1"/>
                </a:solidFill>
              </a:rPr>
              <a:t>Supplier is obligated to charge Swedish VAT to In-kind Partner if:</a:t>
            </a:r>
          </a:p>
          <a:p>
            <a:pPr marL="747450" lvl="4" indent="-171450">
              <a:buFont typeface="Wingdings" panose="05000000000000000000" pitchFamily="2" charset="2"/>
              <a:buChar char="Ø"/>
            </a:pPr>
            <a:r>
              <a:rPr lang="en-US" sz="1600" dirty="0" smtClean="0">
                <a:solidFill>
                  <a:schemeClr val="tx1"/>
                </a:solidFill>
              </a:rPr>
              <a:t>In-kind Partner is not VAT registered in Sweden, or</a:t>
            </a:r>
          </a:p>
          <a:p>
            <a:pPr marL="747450" lvl="4" indent="-171450">
              <a:buFont typeface="Wingdings" panose="05000000000000000000" pitchFamily="2" charset="2"/>
              <a:buChar char="Ø"/>
            </a:pPr>
            <a:r>
              <a:rPr lang="en-US" sz="1600" dirty="0" smtClean="0">
                <a:solidFill>
                  <a:schemeClr val="tx1"/>
                </a:solidFill>
              </a:rPr>
              <a:t>Supplier has a fixed establishment for VAT purposes in Sweden. </a:t>
            </a:r>
          </a:p>
          <a:p>
            <a:pPr marL="285750" lvl="1" indent="-285750">
              <a:buFont typeface="Wingdings" panose="05000000000000000000" pitchFamily="2" charset="2"/>
              <a:buChar char="Ø"/>
            </a:pPr>
            <a:r>
              <a:rPr lang="en-US" sz="1600" b="0" u="sng" dirty="0" smtClean="0">
                <a:solidFill>
                  <a:schemeClr val="tx1"/>
                </a:solidFill>
              </a:rPr>
              <a:t>VAT consequences Supplier:</a:t>
            </a:r>
          </a:p>
          <a:p>
            <a:pPr marL="861750" lvl="4" indent="-285750">
              <a:buFont typeface="Wingdings" panose="05000000000000000000" pitchFamily="2" charset="2"/>
              <a:buChar char="Ø"/>
            </a:pPr>
            <a:r>
              <a:rPr lang="en-US" sz="1600" dirty="0" smtClean="0">
                <a:solidFill>
                  <a:schemeClr val="tx1"/>
                </a:solidFill>
              </a:rPr>
              <a:t>Register for VAT in Sweden</a:t>
            </a:r>
          </a:p>
          <a:p>
            <a:pPr marL="861750" lvl="4" indent="-285750">
              <a:buFont typeface="Wingdings" panose="05000000000000000000" pitchFamily="2" charset="2"/>
              <a:buChar char="Ø"/>
            </a:pPr>
            <a:r>
              <a:rPr lang="en-US" sz="1600" dirty="0" smtClean="0">
                <a:solidFill>
                  <a:schemeClr val="tx1"/>
                </a:solidFill>
              </a:rPr>
              <a:t>Charge Swedish VAT on the invoice to EU In-kind Partner.</a:t>
            </a:r>
            <a:endParaRPr lang="en-US" sz="1600" dirty="0">
              <a:solidFill>
                <a:schemeClr val="tx1"/>
              </a:solidFill>
            </a:endParaRPr>
          </a:p>
        </p:txBody>
      </p:sp>
      <p:sp>
        <p:nvSpPr>
          <p:cNvPr id="20" name="Text Placeholder 9"/>
          <p:cNvSpPr txBox="1">
            <a:spLocks/>
          </p:cNvSpPr>
          <p:nvPr/>
        </p:nvSpPr>
        <p:spPr>
          <a:xfrm>
            <a:off x="4953000" y="2067478"/>
            <a:ext cx="4036500" cy="3268154"/>
          </a:xfrm>
          <a:prstGeom prst="rect">
            <a:avLst/>
          </a:prstGeom>
          <a:solidFill>
            <a:schemeClr val="bg2"/>
          </a:solidFill>
        </p:spPr>
        <p:txBody>
          <a:bodyPr vert="horz" lIns="0" tIns="0" rIns="0" bIns="0" rtlCol="0" anchor="b" anchorCtr="0">
            <a:noAutofit/>
          </a:bodyPr>
          <a:lstStyle>
            <a:lvl1pPr marL="0" indent="0" algn="l" defTabSz="914400" rtl="0" eaLnBrk="1" latinLnBrk="0" hangingPunct="1">
              <a:lnSpc>
                <a:spcPct val="100000"/>
              </a:lnSpc>
              <a:spcBef>
                <a:spcPts val="0"/>
              </a:spcBef>
              <a:spcAft>
                <a:spcPts val="0"/>
              </a:spcAft>
              <a:buFontTx/>
              <a:buNone/>
              <a:defRPr sz="12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000"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3pPr>
            <a:lvl4pPr marL="36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4pPr>
            <a:lvl5pPr marL="57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baseline="0">
                <a:solidFill>
                  <a:schemeClr val="tx2"/>
                </a:solidFill>
                <a:latin typeface="+mn-lt"/>
                <a:ea typeface="+mn-ea"/>
                <a:cs typeface="+mn-cs"/>
              </a:defRPr>
            </a:lvl5pPr>
            <a:lvl6pPr marL="72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6pPr>
            <a:lvl7pPr marL="93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7pPr>
            <a:lvl8pPr marL="108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0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sz="1600" b="0" dirty="0" smtClean="0">
                <a:solidFill>
                  <a:schemeClr val="tx1"/>
                </a:solidFill>
              </a:rPr>
              <a:t>If In-kind Partner is registered for VAT in Sweden: </a:t>
            </a:r>
          </a:p>
          <a:p>
            <a:pPr marL="861750" lvl="4" indent="-285750">
              <a:buFont typeface="Wingdings" panose="05000000000000000000" pitchFamily="2" charset="2"/>
              <a:buChar char="Ø"/>
            </a:pPr>
            <a:r>
              <a:rPr lang="en-US" sz="1600" dirty="0" smtClean="0">
                <a:solidFill>
                  <a:schemeClr val="tx1"/>
                </a:solidFill>
              </a:rPr>
              <a:t>No VAT on the invoice from EU Supplier</a:t>
            </a:r>
          </a:p>
          <a:p>
            <a:pPr marL="861750" lvl="4" indent="-285750">
              <a:buFont typeface="Wingdings" panose="05000000000000000000" pitchFamily="2" charset="2"/>
              <a:buChar char="Ø"/>
            </a:pPr>
            <a:r>
              <a:rPr lang="en-US" sz="1600" dirty="0" smtClean="0">
                <a:solidFill>
                  <a:schemeClr val="tx1"/>
                </a:solidFill>
              </a:rPr>
              <a:t>VAT will be self-assessed under the reverse charge mechanism by In-kind Partner</a:t>
            </a:r>
          </a:p>
          <a:p>
            <a:pPr marL="285750" lvl="1" indent="-285750">
              <a:buFont typeface="Wingdings" panose="05000000000000000000" pitchFamily="2" charset="2"/>
              <a:buChar char="Ø"/>
            </a:pPr>
            <a:r>
              <a:rPr lang="en-US" sz="1600" u="sng" dirty="0" smtClean="0">
                <a:solidFill>
                  <a:schemeClr val="tx1"/>
                </a:solidFill>
              </a:rPr>
              <a:t>VAT consequences In-kind Partner:</a:t>
            </a:r>
          </a:p>
          <a:p>
            <a:pPr marL="861750" lvl="4" indent="-285750">
              <a:buFont typeface="Wingdings" panose="05000000000000000000" pitchFamily="2" charset="2"/>
              <a:buChar char="Ø"/>
            </a:pPr>
            <a:r>
              <a:rPr lang="en-US" sz="1600" dirty="0" smtClean="0">
                <a:solidFill>
                  <a:schemeClr val="tx1"/>
                </a:solidFill>
              </a:rPr>
              <a:t>To report output VAT</a:t>
            </a:r>
          </a:p>
          <a:p>
            <a:pPr marL="861750" lvl="4" indent="-285750">
              <a:buFont typeface="Wingdings" panose="05000000000000000000" pitchFamily="2" charset="2"/>
              <a:buChar char="Ø"/>
            </a:pPr>
            <a:r>
              <a:rPr lang="en-US" sz="1600" dirty="0">
                <a:solidFill>
                  <a:schemeClr val="tx1"/>
                </a:solidFill>
              </a:rPr>
              <a:t>Possibility to recover input VAT depends on In-kind </a:t>
            </a:r>
            <a:r>
              <a:rPr lang="en-US" sz="1600" dirty="0" smtClean="0">
                <a:solidFill>
                  <a:schemeClr val="tx1"/>
                </a:solidFill>
              </a:rPr>
              <a:t>Partner’s </a:t>
            </a:r>
            <a:r>
              <a:rPr lang="en-US" sz="1600" dirty="0">
                <a:solidFill>
                  <a:schemeClr val="tx1"/>
                </a:solidFill>
              </a:rPr>
              <a:t>business </a:t>
            </a:r>
            <a:r>
              <a:rPr lang="en-US" sz="1600" dirty="0" smtClean="0">
                <a:solidFill>
                  <a:schemeClr val="tx1"/>
                </a:solidFill>
              </a:rPr>
              <a:t>activities </a:t>
            </a:r>
          </a:p>
        </p:txBody>
      </p:sp>
    </p:spTree>
    <p:extLst>
      <p:ext uri="{BB962C8B-B14F-4D97-AF65-F5344CB8AC3E}">
        <p14:creationId xmlns:p14="http://schemas.microsoft.com/office/powerpoint/2010/main" val="1541580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97846" y="4767944"/>
            <a:ext cx="1062265" cy="579122"/>
          </a:xfrm>
          <a:prstGeom prst="roundRect">
            <a:avLst/>
          </a:prstGeom>
          <a:solidFill>
            <a:schemeClr val="bg2">
              <a:lumMod val="90000"/>
              <a:alpha val="52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 name="Title 1"/>
          <p:cNvSpPr>
            <a:spLocks noGrp="1"/>
          </p:cNvSpPr>
          <p:nvPr>
            <p:ph type="title"/>
          </p:nvPr>
        </p:nvSpPr>
        <p:spPr>
          <a:xfrm>
            <a:off x="825600" y="451575"/>
            <a:ext cx="8254800" cy="908428"/>
          </a:xfrm>
        </p:spPr>
        <p:txBody>
          <a:bodyPr/>
          <a:lstStyle/>
          <a:p>
            <a:r>
              <a:rPr lang="en-US" sz="4800" dirty="0" smtClean="0"/>
              <a:t>Swedish </a:t>
            </a:r>
            <a:r>
              <a:rPr lang="en-US" sz="4800" dirty="0"/>
              <a:t>S</a:t>
            </a:r>
            <a:r>
              <a:rPr lang="en-US" sz="4800" dirty="0" smtClean="0"/>
              <a:t>upplier provides service to In-kind Partner – connected to real property in Sweden</a:t>
            </a:r>
            <a:endParaRPr lang="en-US" sz="4800" noProof="0" dirty="0"/>
          </a:p>
        </p:txBody>
      </p:sp>
      <p:sp>
        <p:nvSpPr>
          <p:cNvPr id="6" name="Text Placeholder 5"/>
          <p:cNvSpPr>
            <a:spLocks noGrp="1"/>
          </p:cNvSpPr>
          <p:nvPr>
            <p:ph type="body" sz="quarter" idx="11"/>
          </p:nvPr>
        </p:nvSpPr>
        <p:spPr/>
        <p:txBody>
          <a:bodyPr/>
          <a:lstStyle/>
          <a:p>
            <a:r>
              <a:rPr lang="en-GB" dirty="0"/>
              <a:t>S</a:t>
            </a:r>
            <a:r>
              <a:rPr lang="en-GB" dirty="0" smtClean="0"/>
              <a:t>cenario 4</a:t>
            </a:r>
            <a:endParaRPr lang="en-GB" dirty="0"/>
          </a:p>
        </p:txBody>
      </p:sp>
      <p:grpSp>
        <p:nvGrpSpPr>
          <p:cNvPr id="15" name="Group 14"/>
          <p:cNvGrpSpPr/>
          <p:nvPr/>
        </p:nvGrpSpPr>
        <p:grpSpPr>
          <a:xfrm>
            <a:off x="778335" y="1162234"/>
            <a:ext cx="8822903" cy="5167607"/>
            <a:chOff x="777083" y="1114422"/>
            <a:chExt cx="8822903" cy="5167607"/>
          </a:xfrm>
        </p:grpSpPr>
        <p:grpSp>
          <p:nvGrpSpPr>
            <p:cNvPr id="5" name="Group 4"/>
            <p:cNvGrpSpPr/>
            <p:nvPr/>
          </p:nvGrpSpPr>
          <p:grpSpPr>
            <a:xfrm>
              <a:off x="777083" y="1114422"/>
              <a:ext cx="8043957" cy="4987372"/>
              <a:chOff x="712899" y="1144304"/>
              <a:chExt cx="8043957" cy="4987372"/>
            </a:xfrm>
          </p:grpSpPr>
          <p:grpSp>
            <p:nvGrpSpPr>
              <p:cNvPr id="33" name="Group 32"/>
              <p:cNvGrpSpPr/>
              <p:nvPr/>
            </p:nvGrpSpPr>
            <p:grpSpPr>
              <a:xfrm>
                <a:off x="712899" y="1144304"/>
                <a:ext cx="8043957" cy="4987372"/>
                <a:chOff x="428228" y="1442622"/>
                <a:chExt cx="8043957" cy="4987372"/>
              </a:xfrm>
            </p:grpSpPr>
            <p:sp>
              <p:nvSpPr>
                <p:cNvPr id="8" name="Freeform 130"/>
                <p:cNvSpPr>
                  <a:spLocks noChangeAspect="1"/>
                </p:cNvSpPr>
                <p:nvPr/>
              </p:nvSpPr>
              <p:spPr bwMode="gray">
                <a:xfrm>
                  <a:off x="6629004" y="1442622"/>
                  <a:ext cx="1843181" cy="4045018"/>
                </a:xfrm>
                <a:custGeom>
                  <a:avLst/>
                  <a:gdLst/>
                  <a:ahLst/>
                  <a:cxnLst>
                    <a:cxn ang="0">
                      <a:pos x="52" y="4997"/>
                    </a:cxn>
                    <a:cxn ang="0">
                      <a:pos x="99" y="5036"/>
                    </a:cxn>
                    <a:cxn ang="0">
                      <a:pos x="162" y="5205"/>
                    </a:cxn>
                    <a:cxn ang="0">
                      <a:pos x="212" y="5478"/>
                    </a:cxn>
                    <a:cxn ang="0">
                      <a:pos x="342" y="5737"/>
                    </a:cxn>
                    <a:cxn ang="0">
                      <a:pos x="338" y="5945"/>
                    </a:cxn>
                    <a:cxn ang="0">
                      <a:pos x="396" y="6107"/>
                    </a:cxn>
                    <a:cxn ang="0">
                      <a:pos x="632" y="5965"/>
                    </a:cxn>
                    <a:cxn ang="0">
                      <a:pos x="850" y="5834"/>
                    </a:cxn>
                    <a:cxn ang="0">
                      <a:pos x="1069" y="5538"/>
                    </a:cxn>
                    <a:cxn ang="0">
                      <a:pos x="1120" y="5250"/>
                    </a:cxn>
                    <a:cxn ang="0">
                      <a:pos x="1125" y="5141"/>
                    </a:cxn>
                    <a:cxn ang="0">
                      <a:pos x="1076" y="4960"/>
                    </a:cxn>
                    <a:cxn ang="0">
                      <a:pos x="1030" y="4886"/>
                    </a:cxn>
                    <a:cxn ang="0">
                      <a:pos x="1308" y="4774"/>
                    </a:cxn>
                    <a:cxn ang="0">
                      <a:pos x="1453" y="4639"/>
                    </a:cxn>
                    <a:cxn ang="0">
                      <a:pos x="1272" y="4632"/>
                    </a:cxn>
                    <a:cxn ang="0">
                      <a:pos x="1080" y="4546"/>
                    </a:cxn>
                    <a:cxn ang="0">
                      <a:pos x="1261" y="4544"/>
                    </a:cxn>
                    <a:cxn ang="0">
                      <a:pos x="1385" y="4599"/>
                    </a:cxn>
                    <a:cxn ang="0">
                      <a:pos x="1473" y="4243"/>
                    </a:cxn>
                    <a:cxn ang="0">
                      <a:pos x="1318" y="4104"/>
                    </a:cxn>
                    <a:cxn ang="0">
                      <a:pos x="1149" y="4283"/>
                    </a:cxn>
                    <a:cxn ang="0">
                      <a:pos x="1191" y="4205"/>
                    </a:cxn>
                    <a:cxn ang="0">
                      <a:pos x="1236" y="3956"/>
                    </a:cxn>
                    <a:cxn ang="0">
                      <a:pos x="1283" y="3655"/>
                    </a:cxn>
                    <a:cxn ang="0">
                      <a:pos x="1271" y="3277"/>
                    </a:cxn>
                    <a:cxn ang="0">
                      <a:pos x="1377" y="3172"/>
                    </a:cxn>
                    <a:cxn ang="0">
                      <a:pos x="1466" y="3136"/>
                    </a:cxn>
                    <a:cxn ang="0">
                      <a:pos x="1532" y="3015"/>
                    </a:cxn>
                    <a:cxn ang="0">
                      <a:pos x="1679" y="2854"/>
                    </a:cxn>
                    <a:cxn ang="0">
                      <a:pos x="1880" y="2742"/>
                    </a:cxn>
                    <a:cxn ang="0">
                      <a:pos x="2072" y="2476"/>
                    </a:cxn>
                    <a:cxn ang="0">
                      <a:pos x="2134" y="2382"/>
                    </a:cxn>
                    <a:cxn ang="0">
                      <a:pos x="2060" y="2214"/>
                    </a:cxn>
                    <a:cxn ang="0">
                      <a:pos x="2121" y="1966"/>
                    </a:cxn>
                    <a:cxn ang="0">
                      <a:pos x="2215" y="1874"/>
                    </a:cxn>
                    <a:cxn ang="0">
                      <a:pos x="2291" y="1838"/>
                    </a:cxn>
                    <a:cxn ang="0">
                      <a:pos x="2340" y="1714"/>
                    </a:cxn>
                    <a:cxn ang="0">
                      <a:pos x="2464" y="1764"/>
                    </a:cxn>
                    <a:cxn ang="0">
                      <a:pos x="2658" y="1676"/>
                    </a:cxn>
                    <a:cxn ang="0">
                      <a:pos x="2561" y="1104"/>
                    </a:cxn>
                    <a:cxn ang="0">
                      <a:pos x="2550" y="693"/>
                    </a:cxn>
                    <a:cxn ang="0">
                      <a:pos x="1970" y="19"/>
                    </a:cxn>
                    <a:cxn ang="0">
                      <a:pos x="1873" y="106"/>
                    </a:cxn>
                    <a:cxn ang="0">
                      <a:pos x="1831" y="360"/>
                    </a:cxn>
                    <a:cxn ang="0">
                      <a:pos x="1456" y="445"/>
                    </a:cxn>
                    <a:cxn ang="0">
                      <a:pos x="1253" y="553"/>
                    </a:cxn>
                    <a:cxn ang="0">
                      <a:pos x="1042" y="933"/>
                    </a:cxn>
                    <a:cxn ang="0">
                      <a:pos x="902" y="1359"/>
                    </a:cxn>
                    <a:cxn ang="0">
                      <a:pos x="724" y="1662"/>
                    </a:cxn>
                    <a:cxn ang="0">
                      <a:pos x="609" y="2391"/>
                    </a:cxn>
                    <a:cxn ang="0">
                      <a:pos x="388" y="2601"/>
                    </a:cxn>
                    <a:cxn ang="0">
                      <a:pos x="249" y="3026"/>
                    </a:cxn>
                    <a:cxn ang="0">
                      <a:pos x="208" y="3307"/>
                    </a:cxn>
                    <a:cxn ang="0">
                      <a:pos x="322" y="3859"/>
                    </a:cxn>
                    <a:cxn ang="0">
                      <a:pos x="277" y="4262"/>
                    </a:cxn>
                    <a:cxn ang="0">
                      <a:pos x="119" y="4637"/>
                    </a:cxn>
                  </a:cxnLst>
                  <a:rect l="0" t="0" r="r" b="b"/>
                  <a:pathLst>
                    <a:path w="2666" h="6121">
                      <a:moveTo>
                        <a:pt x="24" y="4716"/>
                      </a:moveTo>
                      <a:lnTo>
                        <a:pt x="0" y="4764"/>
                      </a:lnTo>
                      <a:lnTo>
                        <a:pt x="0" y="4802"/>
                      </a:lnTo>
                      <a:lnTo>
                        <a:pt x="19" y="4956"/>
                      </a:lnTo>
                      <a:lnTo>
                        <a:pt x="27" y="4976"/>
                      </a:lnTo>
                      <a:lnTo>
                        <a:pt x="45" y="4981"/>
                      </a:lnTo>
                      <a:lnTo>
                        <a:pt x="52" y="4997"/>
                      </a:lnTo>
                      <a:lnTo>
                        <a:pt x="54" y="5025"/>
                      </a:lnTo>
                      <a:lnTo>
                        <a:pt x="50" y="5039"/>
                      </a:lnTo>
                      <a:lnTo>
                        <a:pt x="72" y="5012"/>
                      </a:lnTo>
                      <a:lnTo>
                        <a:pt x="79" y="4984"/>
                      </a:lnTo>
                      <a:lnTo>
                        <a:pt x="95" y="5001"/>
                      </a:lnTo>
                      <a:lnTo>
                        <a:pt x="83" y="5037"/>
                      </a:lnTo>
                      <a:lnTo>
                        <a:pt x="99" y="5036"/>
                      </a:lnTo>
                      <a:lnTo>
                        <a:pt x="108" y="5044"/>
                      </a:lnTo>
                      <a:lnTo>
                        <a:pt x="91" y="5058"/>
                      </a:lnTo>
                      <a:lnTo>
                        <a:pt x="63" y="5095"/>
                      </a:lnTo>
                      <a:lnTo>
                        <a:pt x="122" y="5117"/>
                      </a:lnTo>
                      <a:lnTo>
                        <a:pt x="133" y="5154"/>
                      </a:lnTo>
                      <a:lnTo>
                        <a:pt x="122" y="5216"/>
                      </a:lnTo>
                      <a:lnTo>
                        <a:pt x="162" y="5205"/>
                      </a:lnTo>
                      <a:lnTo>
                        <a:pt x="171" y="5250"/>
                      </a:lnTo>
                      <a:lnTo>
                        <a:pt x="146" y="5282"/>
                      </a:lnTo>
                      <a:lnTo>
                        <a:pt x="158" y="5338"/>
                      </a:lnTo>
                      <a:lnTo>
                        <a:pt x="154" y="5382"/>
                      </a:lnTo>
                      <a:lnTo>
                        <a:pt x="185" y="5383"/>
                      </a:lnTo>
                      <a:lnTo>
                        <a:pt x="203" y="5434"/>
                      </a:lnTo>
                      <a:lnTo>
                        <a:pt x="212" y="5478"/>
                      </a:lnTo>
                      <a:lnTo>
                        <a:pt x="234" y="5546"/>
                      </a:lnTo>
                      <a:lnTo>
                        <a:pt x="275" y="5583"/>
                      </a:lnTo>
                      <a:lnTo>
                        <a:pt x="295" y="5627"/>
                      </a:lnTo>
                      <a:lnTo>
                        <a:pt x="338" y="5656"/>
                      </a:lnTo>
                      <a:lnTo>
                        <a:pt x="365" y="5694"/>
                      </a:lnTo>
                      <a:lnTo>
                        <a:pt x="365" y="5724"/>
                      </a:lnTo>
                      <a:lnTo>
                        <a:pt x="342" y="5737"/>
                      </a:lnTo>
                      <a:lnTo>
                        <a:pt x="315" y="5733"/>
                      </a:lnTo>
                      <a:lnTo>
                        <a:pt x="308" y="5747"/>
                      </a:lnTo>
                      <a:lnTo>
                        <a:pt x="336" y="5806"/>
                      </a:lnTo>
                      <a:lnTo>
                        <a:pt x="306" y="5805"/>
                      </a:lnTo>
                      <a:lnTo>
                        <a:pt x="281" y="5792"/>
                      </a:lnTo>
                      <a:lnTo>
                        <a:pt x="279" y="5817"/>
                      </a:lnTo>
                      <a:lnTo>
                        <a:pt x="338" y="5945"/>
                      </a:lnTo>
                      <a:lnTo>
                        <a:pt x="367" y="5988"/>
                      </a:lnTo>
                      <a:lnTo>
                        <a:pt x="381" y="6023"/>
                      </a:lnTo>
                      <a:lnTo>
                        <a:pt x="369" y="6044"/>
                      </a:lnTo>
                      <a:lnTo>
                        <a:pt x="365" y="6086"/>
                      </a:lnTo>
                      <a:lnTo>
                        <a:pt x="355" y="6091"/>
                      </a:lnTo>
                      <a:lnTo>
                        <a:pt x="349" y="6109"/>
                      </a:lnTo>
                      <a:lnTo>
                        <a:pt x="396" y="6107"/>
                      </a:lnTo>
                      <a:lnTo>
                        <a:pt x="439" y="6121"/>
                      </a:lnTo>
                      <a:lnTo>
                        <a:pt x="507" y="6095"/>
                      </a:lnTo>
                      <a:lnTo>
                        <a:pt x="570" y="6093"/>
                      </a:lnTo>
                      <a:lnTo>
                        <a:pt x="609" y="6111"/>
                      </a:lnTo>
                      <a:lnTo>
                        <a:pt x="627" y="6095"/>
                      </a:lnTo>
                      <a:lnTo>
                        <a:pt x="642" y="6044"/>
                      </a:lnTo>
                      <a:lnTo>
                        <a:pt x="632" y="5965"/>
                      </a:lnTo>
                      <a:lnTo>
                        <a:pt x="650" y="5912"/>
                      </a:lnTo>
                      <a:lnTo>
                        <a:pt x="673" y="5869"/>
                      </a:lnTo>
                      <a:lnTo>
                        <a:pt x="708" y="5882"/>
                      </a:lnTo>
                      <a:lnTo>
                        <a:pt x="724" y="5843"/>
                      </a:lnTo>
                      <a:lnTo>
                        <a:pt x="763" y="5819"/>
                      </a:lnTo>
                      <a:lnTo>
                        <a:pt x="816" y="5821"/>
                      </a:lnTo>
                      <a:lnTo>
                        <a:pt x="850" y="5834"/>
                      </a:lnTo>
                      <a:lnTo>
                        <a:pt x="891" y="5823"/>
                      </a:lnTo>
                      <a:lnTo>
                        <a:pt x="936" y="5836"/>
                      </a:lnTo>
                      <a:lnTo>
                        <a:pt x="979" y="5836"/>
                      </a:lnTo>
                      <a:lnTo>
                        <a:pt x="996" y="5765"/>
                      </a:lnTo>
                      <a:lnTo>
                        <a:pt x="1030" y="5679"/>
                      </a:lnTo>
                      <a:lnTo>
                        <a:pt x="1064" y="5616"/>
                      </a:lnTo>
                      <a:lnTo>
                        <a:pt x="1069" y="5538"/>
                      </a:lnTo>
                      <a:lnTo>
                        <a:pt x="1084" y="5490"/>
                      </a:lnTo>
                      <a:lnTo>
                        <a:pt x="1080" y="5437"/>
                      </a:lnTo>
                      <a:lnTo>
                        <a:pt x="1096" y="5393"/>
                      </a:lnTo>
                      <a:lnTo>
                        <a:pt x="1116" y="5354"/>
                      </a:lnTo>
                      <a:lnTo>
                        <a:pt x="1114" y="5313"/>
                      </a:lnTo>
                      <a:lnTo>
                        <a:pt x="1098" y="5289"/>
                      </a:lnTo>
                      <a:lnTo>
                        <a:pt x="1120" y="5250"/>
                      </a:lnTo>
                      <a:lnTo>
                        <a:pt x="1114" y="5218"/>
                      </a:lnTo>
                      <a:lnTo>
                        <a:pt x="1096" y="5192"/>
                      </a:lnTo>
                      <a:lnTo>
                        <a:pt x="1092" y="5173"/>
                      </a:lnTo>
                      <a:lnTo>
                        <a:pt x="1096" y="5156"/>
                      </a:lnTo>
                      <a:lnTo>
                        <a:pt x="1119" y="5168"/>
                      </a:lnTo>
                      <a:lnTo>
                        <a:pt x="1136" y="5165"/>
                      </a:lnTo>
                      <a:lnTo>
                        <a:pt x="1125" y="5141"/>
                      </a:lnTo>
                      <a:lnTo>
                        <a:pt x="1127" y="5125"/>
                      </a:lnTo>
                      <a:lnTo>
                        <a:pt x="1139" y="5103"/>
                      </a:lnTo>
                      <a:lnTo>
                        <a:pt x="1136" y="5085"/>
                      </a:lnTo>
                      <a:lnTo>
                        <a:pt x="1145" y="5022"/>
                      </a:lnTo>
                      <a:lnTo>
                        <a:pt x="1141" y="5003"/>
                      </a:lnTo>
                      <a:lnTo>
                        <a:pt x="1112" y="4978"/>
                      </a:lnTo>
                      <a:lnTo>
                        <a:pt x="1076" y="4960"/>
                      </a:lnTo>
                      <a:lnTo>
                        <a:pt x="1084" y="4956"/>
                      </a:lnTo>
                      <a:lnTo>
                        <a:pt x="1119" y="4968"/>
                      </a:lnTo>
                      <a:lnTo>
                        <a:pt x="1154" y="4962"/>
                      </a:lnTo>
                      <a:lnTo>
                        <a:pt x="1163" y="4945"/>
                      </a:lnTo>
                      <a:lnTo>
                        <a:pt x="1127" y="4912"/>
                      </a:lnTo>
                      <a:lnTo>
                        <a:pt x="1024" y="4898"/>
                      </a:lnTo>
                      <a:lnTo>
                        <a:pt x="1030" y="4886"/>
                      </a:lnTo>
                      <a:lnTo>
                        <a:pt x="1114" y="4877"/>
                      </a:lnTo>
                      <a:lnTo>
                        <a:pt x="1161" y="4892"/>
                      </a:lnTo>
                      <a:lnTo>
                        <a:pt x="1188" y="4879"/>
                      </a:lnTo>
                      <a:lnTo>
                        <a:pt x="1195" y="4845"/>
                      </a:lnTo>
                      <a:lnTo>
                        <a:pt x="1244" y="4843"/>
                      </a:lnTo>
                      <a:lnTo>
                        <a:pt x="1287" y="4800"/>
                      </a:lnTo>
                      <a:lnTo>
                        <a:pt x="1308" y="4774"/>
                      </a:lnTo>
                      <a:lnTo>
                        <a:pt x="1308" y="4729"/>
                      </a:lnTo>
                      <a:lnTo>
                        <a:pt x="1338" y="4737"/>
                      </a:lnTo>
                      <a:lnTo>
                        <a:pt x="1338" y="4782"/>
                      </a:lnTo>
                      <a:lnTo>
                        <a:pt x="1383" y="4778"/>
                      </a:lnTo>
                      <a:lnTo>
                        <a:pt x="1410" y="4731"/>
                      </a:lnTo>
                      <a:lnTo>
                        <a:pt x="1463" y="4686"/>
                      </a:lnTo>
                      <a:lnTo>
                        <a:pt x="1453" y="4639"/>
                      </a:lnTo>
                      <a:lnTo>
                        <a:pt x="1471" y="4657"/>
                      </a:lnTo>
                      <a:lnTo>
                        <a:pt x="1495" y="4657"/>
                      </a:lnTo>
                      <a:lnTo>
                        <a:pt x="1495" y="4634"/>
                      </a:lnTo>
                      <a:lnTo>
                        <a:pt x="1518" y="4616"/>
                      </a:lnTo>
                      <a:lnTo>
                        <a:pt x="1514" y="4598"/>
                      </a:lnTo>
                      <a:lnTo>
                        <a:pt x="1318" y="4640"/>
                      </a:lnTo>
                      <a:lnTo>
                        <a:pt x="1272" y="4632"/>
                      </a:lnTo>
                      <a:lnTo>
                        <a:pt x="1254" y="4645"/>
                      </a:lnTo>
                      <a:lnTo>
                        <a:pt x="1244" y="4620"/>
                      </a:lnTo>
                      <a:lnTo>
                        <a:pt x="1222" y="4599"/>
                      </a:lnTo>
                      <a:lnTo>
                        <a:pt x="1132" y="4560"/>
                      </a:lnTo>
                      <a:lnTo>
                        <a:pt x="1080" y="4569"/>
                      </a:lnTo>
                      <a:lnTo>
                        <a:pt x="1059" y="4557"/>
                      </a:lnTo>
                      <a:lnTo>
                        <a:pt x="1080" y="4546"/>
                      </a:lnTo>
                      <a:lnTo>
                        <a:pt x="1096" y="4522"/>
                      </a:lnTo>
                      <a:lnTo>
                        <a:pt x="1120" y="4528"/>
                      </a:lnTo>
                      <a:lnTo>
                        <a:pt x="1149" y="4520"/>
                      </a:lnTo>
                      <a:lnTo>
                        <a:pt x="1195" y="4526"/>
                      </a:lnTo>
                      <a:lnTo>
                        <a:pt x="1201" y="4522"/>
                      </a:lnTo>
                      <a:lnTo>
                        <a:pt x="1236" y="4557"/>
                      </a:lnTo>
                      <a:lnTo>
                        <a:pt x="1261" y="4544"/>
                      </a:lnTo>
                      <a:lnTo>
                        <a:pt x="1263" y="4530"/>
                      </a:lnTo>
                      <a:lnTo>
                        <a:pt x="1287" y="4551"/>
                      </a:lnTo>
                      <a:lnTo>
                        <a:pt x="1318" y="4561"/>
                      </a:lnTo>
                      <a:lnTo>
                        <a:pt x="1328" y="4539"/>
                      </a:lnTo>
                      <a:lnTo>
                        <a:pt x="1340" y="4551"/>
                      </a:lnTo>
                      <a:lnTo>
                        <a:pt x="1355" y="4591"/>
                      </a:lnTo>
                      <a:lnTo>
                        <a:pt x="1385" y="4599"/>
                      </a:lnTo>
                      <a:lnTo>
                        <a:pt x="1504" y="4536"/>
                      </a:lnTo>
                      <a:lnTo>
                        <a:pt x="1544" y="4468"/>
                      </a:lnTo>
                      <a:lnTo>
                        <a:pt x="1563" y="4452"/>
                      </a:lnTo>
                      <a:lnTo>
                        <a:pt x="1576" y="4388"/>
                      </a:lnTo>
                      <a:lnTo>
                        <a:pt x="1553" y="4332"/>
                      </a:lnTo>
                      <a:lnTo>
                        <a:pt x="1506" y="4298"/>
                      </a:lnTo>
                      <a:lnTo>
                        <a:pt x="1473" y="4243"/>
                      </a:lnTo>
                      <a:lnTo>
                        <a:pt x="1502" y="4242"/>
                      </a:lnTo>
                      <a:lnTo>
                        <a:pt x="1500" y="4228"/>
                      </a:lnTo>
                      <a:lnTo>
                        <a:pt x="1418" y="4190"/>
                      </a:lnTo>
                      <a:lnTo>
                        <a:pt x="1414" y="4154"/>
                      </a:lnTo>
                      <a:lnTo>
                        <a:pt x="1398" y="4117"/>
                      </a:lnTo>
                      <a:lnTo>
                        <a:pt x="1335" y="4127"/>
                      </a:lnTo>
                      <a:lnTo>
                        <a:pt x="1318" y="4104"/>
                      </a:lnTo>
                      <a:lnTo>
                        <a:pt x="1310" y="4087"/>
                      </a:lnTo>
                      <a:lnTo>
                        <a:pt x="1297" y="4084"/>
                      </a:lnTo>
                      <a:lnTo>
                        <a:pt x="1297" y="4101"/>
                      </a:lnTo>
                      <a:lnTo>
                        <a:pt x="1272" y="4170"/>
                      </a:lnTo>
                      <a:lnTo>
                        <a:pt x="1242" y="4211"/>
                      </a:lnTo>
                      <a:lnTo>
                        <a:pt x="1174" y="4264"/>
                      </a:lnTo>
                      <a:lnTo>
                        <a:pt x="1149" y="4283"/>
                      </a:lnTo>
                      <a:lnTo>
                        <a:pt x="1116" y="4283"/>
                      </a:lnTo>
                      <a:lnTo>
                        <a:pt x="1071" y="4295"/>
                      </a:lnTo>
                      <a:lnTo>
                        <a:pt x="1043" y="4286"/>
                      </a:lnTo>
                      <a:lnTo>
                        <a:pt x="1076" y="4264"/>
                      </a:lnTo>
                      <a:lnTo>
                        <a:pt x="1120" y="4256"/>
                      </a:lnTo>
                      <a:lnTo>
                        <a:pt x="1154" y="4221"/>
                      </a:lnTo>
                      <a:lnTo>
                        <a:pt x="1191" y="4205"/>
                      </a:lnTo>
                      <a:lnTo>
                        <a:pt x="1254" y="4148"/>
                      </a:lnTo>
                      <a:lnTo>
                        <a:pt x="1265" y="4111"/>
                      </a:lnTo>
                      <a:lnTo>
                        <a:pt x="1265" y="4063"/>
                      </a:lnTo>
                      <a:lnTo>
                        <a:pt x="1234" y="4057"/>
                      </a:lnTo>
                      <a:lnTo>
                        <a:pt x="1248" y="4027"/>
                      </a:lnTo>
                      <a:lnTo>
                        <a:pt x="1250" y="3990"/>
                      </a:lnTo>
                      <a:lnTo>
                        <a:pt x="1236" y="3956"/>
                      </a:lnTo>
                      <a:lnTo>
                        <a:pt x="1225" y="3852"/>
                      </a:lnTo>
                      <a:lnTo>
                        <a:pt x="1229" y="3784"/>
                      </a:lnTo>
                      <a:lnTo>
                        <a:pt x="1215" y="3701"/>
                      </a:lnTo>
                      <a:lnTo>
                        <a:pt x="1220" y="3675"/>
                      </a:lnTo>
                      <a:lnTo>
                        <a:pt x="1231" y="3644"/>
                      </a:lnTo>
                      <a:lnTo>
                        <a:pt x="1227" y="3623"/>
                      </a:lnTo>
                      <a:lnTo>
                        <a:pt x="1283" y="3655"/>
                      </a:lnTo>
                      <a:lnTo>
                        <a:pt x="1285" y="3623"/>
                      </a:lnTo>
                      <a:lnTo>
                        <a:pt x="1271" y="3542"/>
                      </a:lnTo>
                      <a:lnTo>
                        <a:pt x="1285" y="3463"/>
                      </a:lnTo>
                      <a:lnTo>
                        <a:pt x="1306" y="3396"/>
                      </a:lnTo>
                      <a:lnTo>
                        <a:pt x="1279" y="3361"/>
                      </a:lnTo>
                      <a:lnTo>
                        <a:pt x="1268" y="3329"/>
                      </a:lnTo>
                      <a:lnTo>
                        <a:pt x="1271" y="3277"/>
                      </a:lnTo>
                      <a:lnTo>
                        <a:pt x="1330" y="3310"/>
                      </a:lnTo>
                      <a:lnTo>
                        <a:pt x="1333" y="3299"/>
                      </a:lnTo>
                      <a:lnTo>
                        <a:pt x="1348" y="3288"/>
                      </a:lnTo>
                      <a:lnTo>
                        <a:pt x="1371" y="3255"/>
                      </a:lnTo>
                      <a:lnTo>
                        <a:pt x="1373" y="3244"/>
                      </a:lnTo>
                      <a:lnTo>
                        <a:pt x="1369" y="3233"/>
                      </a:lnTo>
                      <a:lnTo>
                        <a:pt x="1377" y="3172"/>
                      </a:lnTo>
                      <a:lnTo>
                        <a:pt x="1362" y="3132"/>
                      </a:lnTo>
                      <a:lnTo>
                        <a:pt x="1364" y="3100"/>
                      </a:lnTo>
                      <a:lnTo>
                        <a:pt x="1373" y="3136"/>
                      </a:lnTo>
                      <a:lnTo>
                        <a:pt x="1408" y="3164"/>
                      </a:lnTo>
                      <a:lnTo>
                        <a:pt x="1420" y="3158"/>
                      </a:lnTo>
                      <a:lnTo>
                        <a:pt x="1441" y="3122"/>
                      </a:lnTo>
                      <a:lnTo>
                        <a:pt x="1466" y="3136"/>
                      </a:lnTo>
                      <a:lnTo>
                        <a:pt x="1471" y="3106"/>
                      </a:lnTo>
                      <a:lnTo>
                        <a:pt x="1486" y="3086"/>
                      </a:lnTo>
                      <a:lnTo>
                        <a:pt x="1443" y="3067"/>
                      </a:lnTo>
                      <a:lnTo>
                        <a:pt x="1473" y="3069"/>
                      </a:lnTo>
                      <a:lnTo>
                        <a:pt x="1505" y="3046"/>
                      </a:lnTo>
                      <a:lnTo>
                        <a:pt x="1503" y="3031"/>
                      </a:lnTo>
                      <a:lnTo>
                        <a:pt x="1532" y="3015"/>
                      </a:lnTo>
                      <a:lnTo>
                        <a:pt x="1535" y="2979"/>
                      </a:lnTo>
                      <a:lnTo>
                        <a:pt x="1556" y="2970"/>
                      </a:lnTo>
                      <a:lnTo>
                        <a:pt x="1560" y="2926"/>
                      </a:lnTo>
                      <a:lnTo>
                        <a:pt x="1584" y="2922"/>
                      </a:lnTo>
                      <a:lnTo>
                        <a:pt x="1622" y="2929"/>
                      </a:lnTo>
                      <a:lnTo>
                        <a:pt x="1665" y="2894"/>
                      </a:lnTo>
                      <a:lnTo>
                        <a:pt x="1679" y="2854"/>
                      </a:lnTo>
                      <a:lnTo>
                        <a:pt x="1730" y="2812"/>
                      </a:lnTo>
                      <a:lnTo>
                        <a:pt x="1758" y="2836"/>
                      </a:lnTo>
                      <a:lnTo>
                        <a:pt x="1796" y="2808"/>
                      </a:lnTo>
                      <a:lnTo>
                        <a:pt x="1808" y="2773"/>
                      </a:lnTo>
                      <a:lnTo>
                        <a:pt x="1837" y="2749"/>
                      </a:lnTo>
                      <a:lnTo>
                        <a:pt x="1864" y="2758"/>
                      </a:lnTo>
                      <a:lnTo>
                        <a:pt x="1880" y="2742"/>
                      </a:lnTo>
                      <a:lnTo>
                        <a:pt x="1925" y="2714"/>
                      </a:lnTo>
                      <a:lnTo>
                        <a:pt x="1945" y="2682"/>
                      </a:lnTo>
                      <a:lnTo>
                        <a:pt x="1970" y="2669"/>
                      </a:lnTo>
                      <a:lnTo>
                        <a:pt x="1999" y="2609"/>
                      </a:lnTo>
                      <a:lnTo>
                        <a:pt x="2008" y="2575"/>
                      </a:lnTo>
                      <a:lnTo>
                        <a:pt x="2051" y="2525"/>
                      </a:lnTo>
                      <a:lnTo>
                        <a:pt x="2072" y="2476"/>
                      </a:lnTo>
                      <a:lnTo>
                        <a:pt x="2098" y="2432"/>
                      </a:lnTo>
                      <a:lnTo>
                        <a:pt x="2115" y="2411"/>
                      </a:lnTo>
                      <a:lnTo>
                        <a:pt x="2119" y="2432"/>
                      </a:lnTo>
                      <a:lnTo>
                        <a:pt x="2115" y="2469"/>
                      </a:lnTo>
                      <a:lnTo>
                        <a:pt x="2148" y="2420"/>
                      </a:lnTo>
                      <a:lnTo>
                        <a:pt x="2154" y="2401"/>
                      </a:lnTo>
                      <a:lnTo>
                        <a:pt x="2134" y="2382"/>
                      </a:lnTo>
                      <a:lnTo>
                        <a:pt x="2132" y="2360"/>
                      </a:lnTo>
                      <a:lnTo>
                        <a:pt x="2078" y="2305"/>
                      </a:lnTo>
                      <a:lnTo>
                        <a:pt x="2072" y="2281"/>
                      </a:lnTo>
                      <a:lnTo>
                        <a:pt x="2081" y="2274"/>
                      </a:lnTo>
                      <a:lnTo>
                        <a:pt x="2076" y="2247"/>
                      </a:lnTo>
                      <a:lnTo>
                        <a:pt x="2058" y="2225"/>
                      </a:lnTo>
                      <a:lnTo>
                        <a:pt x="2060" y="2214"/>
                      </a:lnTo>
                      <a:lnTo>
                        <a:pt x="2076" y="2197"/>
                      </a:lnTo>
                      <a:lnTo>
                        <a:pt x="2081" y="2173"/>
                      </a:lnTo>
                      <a:lnTo>
                        <a:pt x="2115" y="2157"/>
                      </a:lnTo>
                      <a:lnTo>
                        <a:pt x="2150" y="2066"/>
                      </a:lnTo>
                      <a:lnTo>
                        <a:pt x="2154" y="2042"/>
                      </a:lnTo>
                      <a:lnTo>
                        <a:pt x="2117" y="1975"/>
                      </a:lnTo>
                      <a:lnTo>
                        <a:pt x="2121" y="1966"/>
                      </a:lnTo>
                      <a:lnTo>
                        <a:pt x="2162" y="1939"/>
                      </a:lnTo>
                      <a:lnTo>
                        <a:pt x="2164" y="1911"/>
                      </a:lnTo>
                      <a:lnTo>
                        <a:pt x="2179" y="1907"/>
                      </a:lnTo>
                      <a:lnTo>
                        <a:pt x="2211" y="1921"/>
                      </a:lnTo>
                      <a:lnTo>
                        <a:pt x="2222" y="1915"/>
                      </a:lnTo>
                      <a:lnTo>
                        <a:pt x="2227" y="1891"/>
                      </a:lnTo>
                      <a:lnTo>
                        <a:pt x="2215" y="1874"/>
                      </a:lnTo>
                      <a:lnTo>
                        <a:pt x="2252" y="1869"/>
                      </a:lnTo>
                      <a:lnTo>
                        <a:pt x="2256" y="1849"/>
                      </a:lnTo>
                      <a:lnTo>
                        <a:pt x="2215" y="1791"/>
                      </a:lnTo>
                      <a:lnTo>
                        <a:pt x="2215" y="1776"/>
                      </a:lnTo>
                      <a:lnTo>
                        <a:pt x="2258" y="1808"/>
                      </a:lnTo>
                      <a:lnTo>
                        <a:pt x="2277" y="1838"/>
                      </a:lnTo>
                      <a:lnTo>
                        <a:pt x="2291" y="1838"/>
                      </a:lnTo>
                      <a:lnTo>
                        <a:pt x="2287" y="1776"/>
                      </a:lnTo>
                      <a:lnTo>
                        <a:pt x="2290" y="1785"/>
                      </a:lnTo>
                      <a:lnTo>
                        <a:pt x="2304" y="1776"/>
                      </a:lnTo>
                      <a:lnTo>
                        <a:pt x="2310" y="1699"/>
                      </a:lnTo>
                      <a:lnTo>
                        <a:pt x="2324" y="1694"/>
                      </a:lnTo>
                      <a:lnTo>
                        <a:pt x="2340" y="1694"/>
                      </a:lnTo>
                      <a:lnTo>
                        <a:pt x="2340" y="1714"/>
                      </a:lnTo>
                      <a:lnTo>
                        <a:pt x="2353" y="1733"/>
                      </a:lnTo>
                      <a:lnTo>
                        <a:pt x="2370" y="1742"/>
                      </a:lnTo>
                      <a:lnTo>
                        <a:pt x="2387" y="1691"/>
                      </a:lnTo>
                      <a:lnTo>
                        <a:pt x="2408" y="1707"/>
                      </a:lnTo>
                      <a:lnTo>
                        <a:pt x="2430" y="1745"/>
                      </a:lnTo>
                      <a:lnTo>
                        <a:pt x="2443" y="1745"/>
                      </a:lnTo>
                      <a:lnTo>
                        <a:pt x="2464" y="1764"/>
                      </a:lnTo>
                      <a:lnTo>
                        <a:pt x="2482" y="1719"/>
                      </a:lnTo>
                      <a:lnTo>
                        <a:pt x="2579" y="1711"/>
                      </a:lnTo>
                      <a:lnTo>
                        <a:pt x="2613" y="1732"/>
                      </a:lnTo>
                      <a:lnTo>
                        <a:pt x="2636" y="1760"/>
                      </a:lnTo>
                      <a:lnTo>
                        <a:pt x="2651" y="1732"/>
                      </a:lnTo>
                      <a:lnTo>
                        <a:pt x="2666" y="1722"/>
                      </a:lnTo>
                      <a:lnTo>
                        <a:pt x="2658" y="1676"/>
                      </a:lnTo>
                      <a:lnTo>
                        <a:pt x="2601" y="1550"/>
                      </a:lnTo>
                      <a:lnTo>
                        <a:pt x="2588" y="1472"/>
                      </a:lnTo>
                      <a:lnTo>
                        <a:pt x="2603" y="1409"/>
                      </a:lnTo>
                      <a:lnTo>
                        <a:pt x="2636" y="1356"/>
                      </a:lnTo>
                      <a:lnTo>
                        <a:pt x="2640" y="1322"/>
                      </a:lnTo>
                      <a:lnTo>
                        <a:pt x="2640" y="1272"/>
                      </a:lnTo>
                      <a:lnTo>
                        <a:pt x="2561" y="1104"/>
                      </a:lnTo>
                      <a:lnTo>
                        <a:pt x="2552" y="1041"/>
                      </a:lnTo>
                      <a:lnTo>
                        <a:pt x="2574" y="966"/>
                      </a:lnTo>
                      <a:lnTo>
                        <a:pt x="2568" y="910"/>
                      </a:lnTo>
                      <a:lnTo>
                        <a:pt x="2550" y="884"/>
                      </a:lnTo>
                      <a:lnTo>
                        <a:pt x="2543" y="831"/>
                      </a:lnTo>
                      <a:lnTo>
                        <a:pt x="2543" y="752"/>
                      </a:lnTo>
                      <a:lnTo>
                        <a:pt x="2550" y="693"/>
                      </a:lnTo>
                      <a:lnTo>
                        <a:pt x="2568" y="645"/>
                      </a:lnTo>
                      <a:lnTo>
                        <a:pt x="2560" y="620"/>
                      </a:lnTo>
                      <a:lnTo>
                        <a:pt x="2437" y="406"/>
                      </a:lnTo>
                      <a:lnTo>
                        <a:pt x="2370" y="346"/>
                      </a:lnTo>
                      <a:lnTo>
                        <a:pt x="2238" y="305"/>
                      </a:lnTo>
                      <a:lnTo>
                        <a:pt x="2123" y="191"/>
                      </a:lnTo>
                      <a:lnTo>
                        <a:pt x="1970" y="19"/>
                      </a:lnTo>
                      <a:lnTo>
                        <a:pt x="1961" y="1"/>
                      </a:lnTo>
                      <a:lnTo>
                        <a:pt x="1951" y="1"/>
                      </a:lnTo>
                      <a:lnTo>
                        <a:pt x="1866" y="0"/>
                      </a:lnTo>
                      <a:lnTo>
                        <a:pt x="1845" y="11"/>
                      </a:lnTo>
                      <a:lnTo>
                        <a:pt x="1851" y="46"/>
                      </a:lnTo>
                      <a:lnTo>
                        <a:pt x="1868" y="66"/>
                      </a:lnTo>
                      <a:lnTo>
                        <a:pt x="1873" y="106"/>
                      </a:lnTo>
                      <a:lnTo>
                        <a:pt x="1866" y="141"/>
                      </a:lnTo>
                      <a:lnTo>
                        <a:pt x="1851" y="160"/>
                      </a:lnTo>
                      <a:lnTo>
                        <a:pt x="1837" y="218"/>
                      </a:lnTo>
                      <a:lnTo>
                        <a:pt x="1814" y="257"/>
                      </a:lnTo>
                      <a:lnTo>
                        <a:pt x="1818" y="296"/>
                      </a:lnTo>
                      <a:lnTo>
                        <a:pt x="1855" y="331"/>
                      </a:lnTo>
                      <a:lnTo>
                        <a:pt x="1831" y="360"/>
                      </a:lnTo>
                      <a:lnTo>
                        <a:pt x="1798" y="370"/>
                      </a:lnTo>
                      <a:lnTo>
                        <a:pt x="1636" y="313"/>
                      </a:lnTo>
                      <a:lnTo>
                        <a:pt x="1521" y="300"/>
                      </a:lnTo>
                      <a:lnTo>
                        <a:pt x="1486" y="305"/>
                      </a:lnTo>
                      <a:lnTo>
                        <a:pt x="1466" y="321"/>
                      </a:lnTo>
                      <a:lnTo>
                        <a:pt x="1449" y="357"/>
                      </a:lnTo>
                      <a:lnTo>
                        <a:pt x="1456" y="445"/>
                      </a:lnTo>
                      <a:lnTo>
                        <a:pt x="1449" y="480"/>
                      </a:lnTo>
                      <a:lnTo>
                        <a:pt x="1429" y="560"/>
                      </a:lnTo>
                      <a:lnTo>
                        <a:pt x="1394" y="621"/>
                      </a:lnTo>
                      <a:lnTo>
                        <a:pt x="1379" y="615"/>
                      </a:lnTo>
                      <a:lnTo>
                        <a:pt x="1343" y="568"/>
                      </a:lnTo>
                      <a:lnTo>
                        <a:pt x="1298" y="543"/>
                      </a:lnTo>
                      <a:lnTo>
                        <a:pt x="1253" y="553"/>
                      </a:lnTo>
                      <a:lnTo>
                        <a:pt x="1182" y="626"/>
                      </a:lnTo>
                      <a:lnTo>
                        <a:pt x="1150" y="667"/>
                      </a:lnTo>
                      <a:lnTo>
                        <a:pt x="1135" y="731"/>
                      </a:lnTo>
                      <a:lnTo>
                        <a:pt x="1128" y="779"/>
                      </a:lnTo>
                      <a:lnTo>
                        <a:pt x="1105" y="818"/>
                      </a:lnTo>
                      <a:lnTo>
                        <a:pt x="1054" y="883"/>
                      </a:lnTo>
                      <a:lnTo>
                        <a:pt x="1042" y="933"/>
                      </a:lnTo>
                      <a:lnTo>
                        <a:pt x="1090" y="1018"/>
                      </a:lnTo>
                      <a:lnTo>
                        <a:pt x="1097" y="1066"/>
                      </a:lnTo>
                      <a:lnTo>
                        <a:pt x="1087" y="1098"/>
                      </a:lnTo>
                      <a:lnTo>
                        <a:pt x="1064" y="1143"/>
                      </a:lnTo>
                      <a:lnTo>
                        <a:pt x="1015" y="1194"/>
                      </a:lnTo>
                      <a:lnTo>
                        <a:pt x="991" y="1246"/>
                      </a:lnTo>
                      <a:lnTo>
                        <a:pt x="902" y="1359"/>
                      </a:lnTo>
                      <a:lnTo>
                        <a:pt x="880" y="1420"/>
                      </a:lnTo>
                      <a:lnTo>
                        <a:pt x="871" y="1493"/>
                      </a:lnTo>
                      <a:lnTo>
                        <a:pt x="853" y="1541"/>
                      </a:lnTo>
                      <a:lnTo>
                        <a:pt x="788" y="1591"/>
                      </a:lnTo>
                      <a:lnTo>
                        <a:pt x="745" y="1591"/>
                      </a:lnTo>
                      <a:lnTo>
                        <a:pt x="720" y="1608"/>
                      </a:lnTo>
                      <a:lnTo>
                        <a:pt x="724" y="1662"/>
                      </a:lnTo>
                      <a:lnTo>
                        <a:pt x="724" y="1744"/>
                      </a:lnTo>
                      <a:lnTo>
                        <a:pt x="720" y="1850"/>
                      </a:lnTo>
                      <a:lnTo>
                        <a:pt x="686" y="2040"/>
                      </a:lnTo>
                      <a:lnTo>
                        <a:pt x="625" y="2177"/>
                      </a:lnTo>
                      <a:lnTo>
                        <a:pt x="550" y="2295"/>
                      </a:lnTo>
                      <a:lnTo>
                        <a:pt x="556" y="2332"/>
                      </a:lnTo>
                      <a:lnTo>
                        <a:pt x="609" y="2391"/>
                      </a:lnTo>
                      <a:lnTo>
                        <a:pt x="634" y="2434"/>
                      </a:lnTo>
                      <a:lnTo>
                        <a:pt x="632" y="2508"/>
                      </a:lnTo>
                      <a:lnTo>
                        <a:pt x="624" y="2551"/>
                      </a:lnTo>
                      <a:lnTo>
                        <a:pt x="586" y="2597"/>
                      </a:lnTo>
                      <a:lnTo>
                        <a:pt x="533" y="2595"/>
                      </a:lnTo>
                      <a:lnTo>
                        <a:pt x="467" y="2579"/>
                      </a:lnTo>
                      <a:lnTo>
                        <a:pt x="388" y="2601"/>
                      </a:lnTo>
                      <a:lnTo>
                        <a:pt x="325" y="2643"/>
                      </a:lnTo>
                      <a:lnTo>
                        <a:pt x="233" y="2757"/>
                      </a:lnTo>
                      <a:lnTo>
                        <a:pt x="210" y="2816"/>
                      </a:lnTo>
                      <a:lnTo>
                        <a:pt x="194" y="2888"/>
                      </a:lnTo>
                      <a:lnTo>
                        <a:pt x="206" y="2954"/>
                      </a:lnTo>
                      <a:lnTo>
                        <a:pt x="230" y="3006"/>
                      </a:lnTo>
                      <a:lnTo>
                        <a:pt x="249" y="3026"/>
                      </a:lnTo>
                      <a:lnTo>
                        <a:pt x="225" y="3062"/>
                      </a:lnTo>
                      <a:lnTo>
                        <a:pt x="218" y="3109"/>
                      </a:lnTo>
                      <a:lnTo>
                        <a:pt x="208" y="3145"/>
                      </a:lnTo>
                      <a:lnTo>
                        <a:pt x="208" y="3217"/>
                      </a:lnTo>
                      <a:lnTo>
                        <a:pt x="195" y="3250"/>
                      </a:lnTo>
                      <a:lnTo>
                        <a:pt x="195" y="3295"/>
                      </a:lnTo>
                      <a:lnTo>
                        <a:pt x="208" y="3307"/>
                      </a:lnTo>
                      <a:lnTo>
                        <a:pt x="223" y="3364"/>
                      </a:lnTo>
                      <a:lnTo>
                        <a:pt x="218" y="3522"/>
                      </a:lnTo>
                      <a:lnTo>
                        <a:pt x="223" y="3600"/>
                      </a:lnTo>
                      <a:lnTo>
                        <a:pt x="257" y="3656"/>
                      </a:lnTo>
                      <a:lnTo>
                        <a:pt x="334" y="3713"/>
                      </a:lnTo>
                      <a:lnTo>
                        <a:pt x="345" y="3792"/>
                      </a:lnTo>
                      <a:lnTo>
                        <a:pt x="322" y="3859"/>
                      </a:lnTo>
                      <a:lnTo>
                        <a:pt x="284" y="3902"/>
                      </a:lnTo>
                      <a:lnTo>
                        <a:pt x="230" y="3925"/>
                      </a:lnTo>
                      <a:lnTo>
                        <a:pt x="218" y="3949"/>
                      </a:lnTo>
                      <a:lnTo>
                        <a:pt x="257" y="3997"/>
                      </a:lnTo>
                      <a:lnTo>
                        <a:pt x="289" y="4120"/>
                      </a:lnTo>
                      <a:lnTo>
                        <a:pt x="259" y="4231"/>
                      </a:lnTo>
                      <a:lnTo>
                        <a:pt x="277" y="4262"/>
                      </a:lnTo>
                      <a:lnTo>
                        <a:pt x="271" y="4319"/>
                      </a:lnTo>
                      <a:lnTo>
                        <a:pt x="248" y="4359"/>
                      </a:lnTo>
                      <a:lnTo>
                        <a:pt x="146" y="4399"/>
                      </a:lnTo>
                      <a:lnTo>
                        <a:pt x="146" y="4449"/>
                      </a:lnTo>
                      <a:lnTo>
                        <a:pt x="99" y="4530"/>
                      </a:lnTo>
                      <a:lnTo>
                        <a:pt x="104" y="4591"/>
                      </a:lnTo>
                      <a:lnTo>
                        <a:pt x="119" y="4637"/>
                      </a:lnTo>
                      <a:lnTo>
                        <a:pt x="91" y="4778"/>
                      </a:lnTo>
                      <a:lnTo>
                        <a:pt x="61" y="4798"/>
                      </a:lnTo>
                      <a:lnTo>
                        <a:pt x="45" y="4767"/>
                      </a:lnTo>
                      <a:lnTo>
                        <a:pt x="34" y="4817"/>
                      </a:lnTo>
                      <a:lnTo>
                        <a:pt x="34" y="4732"/>
                      </a:lnTo>
                      <a:lnTo>
                        <a:pt x="24" y="471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pic>
              <p:nvPicPr>
                <p:cNvPr id="9" name="Picture 34" descr="swe"/>
                <p:cNvPicPr>
                  <a:picLocks noChangeAspect="1" noChangeArrowheads="1"/>
                </p:cNvPicPr>
                <p:nvPr/>
              </p:nvPicPr>
              <p:blipFill>
                <a:blip r:embed="rId3" cstate="print"/>
                <a:srcRect/>
                <a:stretch>
                  <a:fillRect/>
                </a:stretch>
              </p:blipFill>
              <p:spPr bwMode="gray">
                <a:xfrm>
                  <a:off x="7300009" y="2435347"/>
                  <a:ext cx="621739" cy="38830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5" name="Freeform 98"/>
                <p:cNvSpPr>
                  <a:spLocks noChangeAspect="1"/>
                </p:cNvSpPr>
                <p:nvPr/>
              </p:nvSpPr>
              <p:spPr bwMode="gray">
                <a:xfrm>
                  <a:off x="428228" y="2416668"/>
                  <a:ext cx="3318196" cy="2496540"/>
                </a:xfrm>
                <a:custGeom>
                  <a:avLst/>
                  <a:gdLst/>
                  <a:ahLst/>
                  <a:cxnLst>
                    <a:cxn ang="0">
                      <a:pos x="370" y="1642"/>
                    </a:cxn>
                    <a:cxn ang="0">
                      <a:pos x="476" y="1530"/>
                    </a:cxn>
                    <a:cxn ang="0">
                      <a:pos x="417" y="1401"/>
                    </a:cxn>
                    <a:cxn ang="0">
                      <a:pos x="460" y="1270"/>
                    </a:cxn>
                    <a:cxn ang="0">
                      <a:pos x="394" y="1123"/>
                    </a:cxn>
                    <a:cxn ang="0">
                      <a:pos x="503" y="1046"/>
                    </a:cxn>
                    <a:cxn ang="0">
                      <a:pos x="480" y="944"/>
                    </a:cxn>
                    <a:cxn ang="0">
                      <a:pos x="512" y="785"/>
                    </a:cxn>
                    <a:cxn ang="0">
                      <a:pos x="627" y="614"/>
                    </a:cxn>
                    <a:cxn ang="0">
                      <a:pos x="577" y="513"/>
                    </a:cxn>
                    <a:cxn ang="0">
                      <a:pos x="407" y="525"/>
                    </a:cxn>
                    <a:cxn ang="0">
                      <a:pos x="241" y="504"/>
                    </a:cxn>
                    <a:cxn ang="0">
                      <a:pos x="131" y="491"/>
                    </a:cxn>
                    <a:cxn ang="0">
                      <a:pos x="87" y="477"/>
                    </a:cxn>
                    <a:cxn ang="0">
                      <a:pos x="95" y="403"/>
                    </a:cxn>
                    <a:cxn ang="0">
                      <a:pos x="98" y="305"/>
                    </a:cxn>
                    <a:cxn ang="0">
                      <a:pos x="59" y="262"/>
                    </a:cxn>
                    <a:cxn ang="0">
                      <a:pos x="60" y="130"/>
                    </a:cxn>
                    <a:cxn ang="0">
                      <a:pos x="204" y="85"/>
                    </a:cxn>
                    <a:cxn ang="0">
                      <a:pos x="312" y="0"/>
                    </a:cxn>
                    <a:cxn ang="0">
                      <a:pos x="478" y="49"/>
                    </a:cxn>
                    <a:cxn ang="0">
                      <a:pos x="716" y="33"/>
                    </a:cxn>
                    <a:cxn ang="0">
                      <a:pos x="952" y="82"/>
                    </a:cxn>
                    <a:cxn ang="0">
                      <a:pos x="1139" y="70"/>
                    </a:cxn>
                    <a:cxn ang="0">
                      <a:pos x="1365" y="90"/>
                    </a:cxn>
                    <a:cxn ang="0">
                      <a:pos x="1518" y="101"/>
                    </a:cxn>
                    <a:cxn ang="0">
                      <a:pos x="1640" y="200"/>
                    </a:cxn>
                    <a:cxn ang="0">
                      <a:pos x="1748" y="256"/>
                    </a:cxn>
                    <a:cxn ang="0">
                      <a:pos x="2001" y="303"/>
                    </a:cxn>
                    <a:cxn ang="0">
                      <a:pos x="2102" y="281"/>
                    </a:cxn>
                    <a:cxn ang="0">
                      <a:pos x="2192" y="365"/>
                    </a:cxn>
                    <a:cxn ang="0">
                      <a:pos x="2226" y="344"/>
                    </a:cxn>
                    <a:cxn ang="0">
                      <a:pos x="2401" y="378"/>
                    </a:cxn>
                    <a:cxn ang="0">
                      <a:pos x="2527" y="370"/>
                    </a:cxn>
                    <a:cxn ang="0">
                      <a:pos x="2529" y="425"/>
                    </a:cxn>
                    <a:cxn ang="0">
                      <a:pos x="2513" y="538"/>
                    </a:cxn>
                    <a:cxn ang="0">
                      <a:pos x="2101" y="755"/>
                    </a:cxn>
                    <a:cxn ang="0">
                      <a:pos x="2023" y="867"/>
                    </a:cxn>
                    <a:cxn ang="0">
                      <a:pos x="1845" y="1119"/>
                    </a:cxn>
                    <a:cxn ang="0">
                      <a:pos x="1820" y="1198"/>
                    </a:cxn>
                    <a:cxn ang="0">
                      <a:pos x="1850" y="1281"/>
                    </a:cxn>
                    <a:cxn ang="0">
                      <a:pos x="1918" y="1320"/>
                    </a:cxn>
                    <a:cxn ang="0">
                      <a:pos x="1865" y="1414"/>
                    </a:cxn>
                    <a:cxn ang="0">
                      <a:pos x="1768" y="1524"/>
                    </a:cxn>
                    <a:cxn ang="0">
                      <a:pos x="1732" y="1622"/>
                    </a:cxn>
                    <a:cxn ang="0">
                      <a:pos x="1545" y="1730"/>
                    </a:cxn>
                    <a:cxn ang="0">
                      <a:pos x="1484" y="1853"/>
                    </a:cxn>
                    <a:cxn ang="0">
                      <a:pos x="1353" y="1872"/>
                    </a:cxn>
                    <a:cxn ang="0">
                      <a:pos x="1186" y="1865"/>
                    </a:cxn>
                    <a:cxn ang="0">
                      <a:pos x="962" y="1921"/>
                    </a:cxn>
                    <a:cxn ang="0">
                      <a:pos x="839" y="1978"/>
                    </a:cxn>
                    <a:cxn ang="0">
                      <a:pos x="781" y="2034"/>
                    </a:cxn>
                    <a:cxn ang="0">
                      <a:pos x="631" y="1929"/>
                    </a:cxn>
                    <a:cxn ang="0">
                      <a:pos x="597" y="1835"/>
                    </a:cxn>
                    <a:cxn ang="0">
                      <a:pos x="550" y="1777"/>
                    </a:cxn>
                    <a:cxn ang="0">
                      <a:pos x="386" y="1746"/>
                    </a:cxn>
                  </a:cxnLst>
                  <a:rect l="0" t="0" r="r" b="b"/>
                  <a:pathLst>
                    <a:path w="2560" h="2034">
                      <a:moveTo>
                        <a:pt x="386" y="1746"/>
                      </a:moveTo>
                      <a:lnTo>
                        <a:pt x="372" y="1682"/>
                      </a:lnTo>
                      <a:lnTo>
                        <a:pt x="370" y="1642"/>
                      </a:lnTo>
                      <a:lnTo>
                        <a:pt x="399" y="1604"/>
                      </a:lnTo>
                      <a:lnTo>
                        <a:pt x="451" y="1563"/>
                      </a:lnTo>
                      <a:lnTo>
                        <a:pt x="476" y="1530"/>
                      </a:lnTo>
                      <a:lnTo>
                        <a:pt x="464" y="1489"/>
                      </a:lnTo>
                      <a:lnTo>
                        <a:pt x="431" y="1450"/>
                      </a:lnTo>
                      <a:lnTo>
                        <a:pt x="417" y="1401"/>
                      </a:lnTo>
                      <a:lnTo>
                        <a:pt x="420" y="1349"/>
                      </a:lnTo>
                      <a:lnTo>
                        <a:pt x="447" y="1303"/>
                      </a:lnTo>
                      <a:lnTo>
                        <a:pt x="460" y="1270"/>
                      </a:lnTo>
                      <a:lnTo>
                        <a:pt x="451" y="1250"/>
                      </a:lnTo>
                      <a:lnTo>
                        <a:pt x="407" y="1183"/>
                      </a:lnTo>
                      <a:lnTo>
                        <a:pt x="394" y="1123"/>
                      </a:lnTo>
                      <a:lnTo>
                        <a:pt x="427" y="1099"/>
                      </a:lnTo>
                      <a:lnTo>
                        <a:pt x="468" y="1088"/>
                      </a:lnTo>
                      <a:lnTo>
                        <a:pt x="503" y="1046"/>
                      </a:lnTo>
                      <a:lnTo>
                        <a:pt x="505" y="1009"/>
                      </a:lnTo>
                      <a:lnTo>
                        <a:pt x="480" y="971"/>
                      </a:lnTo>
                      <a:lnTo>
                        <a:pt x="480" y="944"/>
                      </a:lnTo>
                      <a:lnTo>
                        <a:pt x="503" y="890"/>
                      </a:lnTo>
                      <a:lnTo>
                        <a:pt x="512" y="835"/>
                      </a:lnTo>
                      <a:lnTo>
                        <a:pt x="512" y="785"/>
                      </a:lnTo>
                      <a:lnTo>
                        <a:pt x="517" y="748"/>
                      </a:lnTo>
                      <a:lnTo>
                        <a:pt x="597" y="667"/>
                      </a:lnTo>
                      <a:lnTo>
                        <a:pt x="627" y="614"/>
                      </a:lnTo>
                      <a:lnTo>
                        <a:pt x="627" y="583"/>
                      </a:lnTo>
                      <a:lnTo>
                        <a:pt x="597" y="551"/>
                      </a:lnTo>
                      <a:lnTo>
                        <a:pt x="577" y="513"/>
                      </a:lnTo>
                      <a:lnTo>
                        <a:pt x="519" y="502"/>
                      </a:lnTo>
                      <a:lnTo>
                        <a:pt x="456" y="499"/>
                      </a:lnTo>
                      <a:lnTo>
                        <a:pt x="407" y="525"/>
                      </a:lnTo>
                      <a:lnTo>
                        <a:pt x="318" y="516"/>
                      </a:lnTo>
                      <a:lnTo>
                        <a:pt x="269" y="522"/>
                      </a:lnTo>
                      <a:lnTo>
                        <a:pt x="241" y="504"/>
                      </a:lnTo>
                      <a:lnTo>
                        <a:pt x="237" y="459"/>
                      </a:lnTo>
                      <a:lnTo>
                        <a:pt x="185" y="468"/>
                      </a:lnTo>
                      <a:lnTo>
                        <a:pt x="131" y="491"/>
                      </a:lnTo>
                      <a:lnTo>
                        <a:pt x="100" y="529"/>
                      </a:lnTo>
                      <a:lnTo>
                        <a:pt x="90" y="512"/>
                      </a:lnTo>
                      <a:lnTo>
                        <a:pt x="87" y="477"/>
                      </a:lnTo>
                      <a:lnTo>
                        <a:pt x="102" y="432"/>
                      </a:lnTo>
                      <a:lnTo>
                        <a:pt x="127" y="398"/>
                      </a:lnTo>
                      <a:lnTo>
                        <a:pt x="95" y="403"/>
                      </a:lnTo>
                      <a:lnTo>
                        <a:pt x="106" y="370"/>
                      </a:lnTo>
                      <a:lnTo>
                        <a:pt x="72" y="355"/>
                      </a:lnTo>
                      <a:lnTo>
                        <a:pt x="98" y="305"/>
                      </a:lnTo>
                      <a:lnTo>
                        <a:pt x="79" y="309"/>
                      </a:lnTo>
                      <a:lnTo>
                        <a:pt x="54" y="293"/>
                      </a:lnTo>
                      <a:lnTo>
                        <a:pt x="59" y="262"/>
                      </a:lnTo>
                      <a:lnTo>
                        <a:pt x="0" y="212"/>
                      </a:lnTo>
                      <a:lnTo>
                        <a:pt x="18" y="162"/>
                      </a:lnTo>
                      <a:lnTo>
                        <a:pt x="60" y="130"/>
                      </a:lnTo>
                      <a:lnTo>
                        <a:pt x="104" y="116"/>
                      </a:lnTo>
                      <a:lnTo>
                        <a:pt x="174" y="114"/>
                      </a:lnTo>
                      <a:lnTo>
                        <a:pt x="204" y="85"/>
                      </a:lnTo>
                      <a:lnTo>
                        <a:pt x="202" y="58"/>
                      </a:lnTo>
                      <a:lnTo>
                        <a:pt x="226" y="20"/>
                      </a:lnTo>
                      <a:lnTo>
                        <a:pt x="312" y="0"/>
                      </a:lnTo>
                      <a:lnTo>
                        <a:pt x="350" y="9"/>
                      </a:lnTo>
                      <a:lnTo>
                        <a:pt x="407" y="35"/>
                      </a:lnTo>
                      <a:lnTo>
                        <a:pt x="478" y="49"/>
                      </a:lnTo>
                      <a:lnTo>
                        <a:pt x="631" y="47"/>
                      </a:lnTo>
                      <a:lnTo>
                        <a:pt x="670" y="27"/>
                      </a:lnTo>
                      <a:lnTo>
                        <a:pt x="716" y="33"/>
                      </a:lnTo>
                      <a:lnTo>
                        <a:pt x="786" y="53"/>
                      </a:lnTo>
                      <a:lnTo>
                        <a:pt x="829" y="56"/>
                      </a:lnTo>
                      <a:lnTo>
                        <a:pt x="952" y="82"/>
                      </a:lnTo>
                      <a:lnTo>
                        <a:pt x="1017" y="88"/>
                      </a:lnTo>
                      <a:lnTo>
                        <a:pt x="1089" y="82"/>
                      </a:lnTo>
                      <a:lnTo>
                        <a:pt x="1139" y="70"/>
                      </a:lnTo>
                      <a:lnTo>
                        <a:pt x="1182" y="82"/>
                      </a:lnTo>
                      <a:lnTo>
                        <a:pt x="1254" y="94"/>
                      </a:lnTo>
                      <a:lnTo>
                        <a:pt x="1365" y="90"/>
                      </a:lnTo>
                      <a:lnTo>
                        <a:pt x="1417" y="108"/>
                      </a:lnTo>
                      <a:lnTo>
                        <a:pt x="1484" y="110"/>
                      </a:lnTo>
                      <a:lnTo>
                        <a:pt x="1518" y="101"/>
                      </a:lnTo>
                      <a:lnTo>
                        <a:pt x="1525" y="116"/>
                      </a:lnTo>
                      <a:lnTo>
                        <a:pt x="1607" y="183"/>
                      </a:lnTo>
                      <a:lnTo>
                        <a:pt x="1640" y="200"/>
                      </a:lnTo>
                      <a:lnTo>
                        <a:pt x="1680" y="209"/>
                      </a:lnTo>
                      <a:lnTo>
                        <a:pt x="1723" y="234"/>
                      </a:lnTo>
                      <a:lnTo>
                        <a:pt x="1748" y="256"/>
                      </a:lnTo>
                      <a:lnTo>
                        <a:pt x="1920" y="301"/>
                      </a:lnTo>
                      <a:lnTo>
                        <a:pt x="1976" y="309"/>
                      </a:lnTo>
                      <a:lnTo>
                        <a:pt x="2001" y="303"/>
                      </a:lnTo>
                      <a:lnTo>
                        <a:pt x="2039" y="276"/>
                      </a:lnTo>
                      <a:lnTo>
                        <a:pt x="2070" y="270"/>
                      </a:lnTo>
                      <a:lnTo>
                        <a:pt x="2102" y="281"/>
                      </a:lnTo>
                      <a:lnTo>
                        <a:pt x="2156" y="317"/>
                      </a:lnTo>
                      <a:lnTo>
                        <a:pt x="2181" y="342"/>
                      </a:lnTo>
                      <a:lnTo>
                        <a:pt x="2192" y="365"/>
                      </a:lnTo>
                      <a:lnTo>
                        <a:pt x="2217" y="366"/>
                      </a:lnTo>
                      <a:lnTo>
                        <a:pt x="2233" y="360"/>
                      </a:lnTo>
                      <a:lnTo>
                        <a:pt x="2226" y="344"/>
                      </a:lnTo>
                      <a:lnTo>
                        <a:pt x="2267" y="376"/>
                      </a:lnTo>
                      <a:lnTo>
                        <a:pt x="2297" y="385"/>
                      </a:lnTo>
                      <a:lnTo>
                        <a:pt x="2401" y="378"/>
                      </a:lnTo>
                      <a:lnTo>
                        <a:pt x="2453" y="369"/>
                      </a:lnTo>
                      <a:lnTo>
                        <a:pt x="2502" y="366"/>
                      </a:lnTo>
                      <a:lnTo>
                        <a:pt x="2527" y="370"/>
                      </a:lnTo>
                      <a:lnTo>
                        <a:pt x="2553" y="382"/>
                      </a:lnTo>
                      <a:lnTo>
                        <a:pt x="2560" y="409"/>
                      </a:lnTo>
                      <a:lnTo>
                        <a:pt x="2529" y="425"/>
                      </a:lnTo>
                      <a:lnTo>
                        <a:pt x="2533" y="463"/>
                      </a:lnTo>
                      <a:lnTo>
                        <a:pt x="2547" y="494"/>
                      </a:lnTo>
                      <a:lnTo>
                        <a:pt x="2513" y="538"/>
                      </a:lnTo>
                      <a:lnTo>
                        <a:pt x="2371" y="626"/>
                      </a:lnTo>
                      <a:lnTo>
                        <a:pt x="2321" y="673"/>
                      </a:lnTo>
                      <a:lnTo>
                        <a:pt x="2101" y="755"/>
                      </a:lnTo>
                      <a:lnTo>
                        <a:pt x="2055" y="810"/>
                      </a:lnTo>
                      <a:lnTo>
                        <a:pt x="2055" y="835"/>
                      </a:lnTo>
                      <a:lnTo>
                        <a:pt x="2023" y="867"/>
                      </a:lnTo>
                      <a:lnTo>
                        <a:pt x="1978" y="923"/>
                      </a:lnTo>
                      <a:lnTo>
                        <a:pt x="1920" y="1024"/>
                      </a:lnTo>
                      <a:lnTo>
                        <a:pt x="1845" y="1119"/>
                      </a:lnTo>
                      <a:lnTo>
                        <a:pt x="1832" y="1166"/>
                      </a:lnTo>
                      <a:lnTo>
                        <a:pt x="1820" y="1189"/>
                      </a:lnTo>
                      <a:lnTo>
                        <a:pt x="1820" y="1198"/>
                      </a:lnTo>
                      <a:lnTo>
                        <a:pt x="1834" y="1219"/>
                      </a:lnTo>
                      <a:lnTo>
                        <a:pt x="1840" y="1256"/>
                      </a:lnTo>
                      <a:lnTo>
                        <a:pt x="1850" y="1281"/>
                      </a:lnTo>
                      <a:lnTo>
                        <a:pt x="1868" y="1301"/>
                      </a:lnTo>
                      <a:lnTo>
                        <a:pt x="1888" y="1314"/>
                      </a:lnTo>
                      <a:lnTo>
                        <a:pt x="1918" y="1320"/>
                      </a:lnTo>
                      <a:lnTo>
                        <a:pt x="1931" y="1342"/>
                      </a:lnTo>
                      <a:lnTo>
                        <a:pt x="1913" y="1377"/>
                      </a:lnTo>
                      <a:lnTo>
                        <a:pt x="1865" y="1414"/>
                      </a:lnTo>
                      <a:lnTo>
                        <a:pt x="1830" y="1437"/>
                      </a:lnTo>
                      <a:lnTo>
                        <a:pt x="1805" y="1464"/>
                      </a:lnTo>
                      <a:lnTo>
                        <a:pt x="1768" y="1524"/>
                      </a:lnTo>
                      <a:lnTo>
                        <a:pt x="1760" y="1561"/>
                      </a:lnTo>
                      <a:lnTo>
                        <a:pt x="1741" y="1590"/>
                      </a:lnTo>
                      <a:lnTo>
                        <a:pt x="1732" y="1622"/>
                      </a:lnTo>
                      <a:lnTo>
                        <a:pt x="1740" y="1644"/>
                      </a:lnTo>
                      <a:lnTo>
                        <a:pt x="1622" y="1662"/>
                      </a:lnTo>
                      <a:lnTo>
                        <a:pt x="1545" y="1730"/>
                      </a:lnTo>
                      <a:lnTo>
                        <a:pt x="1521" y="1799"/>
                      </a:lnTo>
                      <a:lnTo>
                        <a:pt x="1504" y="1829"/>
                      </a:lnTo>
                      <a:lnTo>
                        <a:pt x="1484" y="1853"/>
                      </a:lnTo>
                      <a:lnTo>
                        <a:pt x="1455" y="1858"/>
                      </a:lnTo>
                      <a:lnTo>
                        <a:pt x="1410" y="1849"/>
                      </a:lnTo>
                      <a:lnTo>
                        <a:pt x="1353" y="1872"/>
                      </a:lnTo>
                      <a:lnTo>
                        <a:pt x="1306" y="1870"/>
                      </a:lnTo>
                      <a:lnTo>
                        <a:pt x="1248" y="1855"/>
                      </a:lnTo>
                      <a:lnTo>
                        <a:pt x="1186" y="1865"/>
                      </a:lnTo>
                      <a:lnTo>
                        <a:pt x="1139" y="1858"/>
                      </a:lnTo>
                      <a:lnTo>
                        <a:pt x="1004" y="1876"/>
                      </a:lnTo>
                      <a:lnTo>
                        <a:pt x="962" y="1921"/>
                      </a:lnTo>
                      <a:lnTo>
                        <a:pt x="914" y="1926"/>
                      </a:lnTo>
                      <a:lnTo>
                        <a:pt x="871" y="1943"/>
                      </a:lnTo>
                      <a:lnTo>
                        <a:pt x="839" y="1978"/>
                      </a:lnTo>
                      <a:lnTo>
                        <a:pt x="829" y="2000"/>
                      </a:lnTo>
                      <a:lnTo>
                        <a:pt x="810" y="2019"/>
                      </a:lnTo>
                      <a:lnTo>
                        <a:pt x="781" y="2034"/>
                      </a:lnTo>
                      <a:lnTo>
                        <a:pt x="718" y="2023"/>
                      </a:lnTo>
                      <a:lnTo>
                        <a:pt x="672" y="1991"/>
                      </a:lnTo>
                      <a:lnTo>
                        <a:pt x="631" y="1929"/>
                      </a:lnTo>
                      <a:lnTo>
                        <a:pt x="627" y="1896"/>
                      </a:lnTo>
                      <a:lnTo>
                        <a:pt x="600" y="1874"/>
                      </a:lnTo>
                      <a:lnTo>
                        <a:pt x="597" y="1835"/>
                      </a:lnTo>
                      <a:lnTo>
                        <a:pt x="593" y="1818"/>
                      </a:lnTo>
                      <a:lnTo>
                        <a:pt x="582" y="1804"/>
                      </a:lnTo>
                      <a:lnTo>
                        <a:pt x="550" y="1777"/>
                      </a:lnTo>
                      <a:lnTo>
                        <a:pt x="494" y="1747"/>
                      </a:lnTo>
                      <a:lnTo>
                        <a:pt x="468" y="1741"/>
                      </a:lnTo>
                      <a:lnTo>
                        <a:pt x="386" y="174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sp>
              <p:nvSpPr>
                <p:cNvPr id="27" name="Rounded Rectangle 26"/>
                <p:cNvSpPr/>
                <p:nvPr/>
              </p:nvSpPr>
              <p:spPr>
                <a:xfrm>
                  <a:off x="7003659" y="5065459"/>
                  <a:ext cx="1093869" cy="563769"/>
                </a:xfrm>
                <a:prstGeom prst="roundRect">
                  <a:avLst/>
                </a:prstGeom>
                <a:solidFill>
                  <a:schemeClr val="accent5">
                    <a:lumMod val="40000"/>
                    <a:lumOff val="60000"/>
                  </a:schemeClr>
                </a:solidFill>
                <a:ln>
                  <a:solidFill>
                    <a:srgbClr val="EAAA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ESS Lund</a:t>
                  </a:r>
                  <a:endParaRPr lang="en-GB" dirty="0"/>
                </a:p>
              </p:txBody>
            </p:sp>
            <p:cxnSp>
              <p:nvCxnSpPr>
                <p:cNvPr id="7" name="Straight Arrow Connector 6"/>
                <p:cNvCxnSpPr/>
                <p:nvPr/>
              </p:nvCxnSpPr>
              <p:spPr>
                <a:xfrm flipH="1">
                  <a:off x="2556516" y="4174298"/>
                  <a:ext cx="2972224" cy="52827"/>
                </a:xfrm>
                <a:prstGeom prst="straightConnector1">
                  <a:avLst/>
                </a:prstGeom>
                <a:ln w="41275" cmpd="dbl">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05218" y="3940192"/>
                  <a:ext cx="1119740" cy="595871"/>
                </a:xfrm>
                <a:prstGeom prst="roundRect">
                  <a:avLst/>
                </a:prstGeom>
                <a:gradFill>
                  <a:gsLst>
                    <a:gs pos="0">
                      <a:schemeClr val="tx2">
                        <a:lumMod val="60000"/>
                        <a:lumOff val="40000"/>
                      </a:schemeClr>
                    </a:gs>
                    <a:gs pos="50000">
                      <a:schemeClr val="accent1">
                        <a:lumMod val="105000"/>
                        <a:satMod val="103000"/>
                        <a:tint val="73000"/>
                      </a:schemeClr>
                    </a:gs>
                    <a:gs pos="100000">
                      <a:schemeClr val="accent1">
                        <a:lumMod val="105000"/>
                        <a:satMod val="109000"/>
                        <a:tint val="81000"/>
                      </a:schemeClr>
                    </a:gs>
                  </a:gsLst>
                </a:gradFill>
                <a:ln>
                  <a:noFill/>
                </a:ln>
                <a:effectLst>
                  <a:outerShdw blurRad="190500" dist="2413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tx1">
                          <a:lumMod val="75000"/>
                          <a:lumOff val="25000"/>
                        </a:schemeClr>
                      </a:solidFill>
                    </a:rPr>
                    <a:t>In-kind Partner</a:t>
                  </a:r>
                  <a:endParaRPr lang="en-GB" dirty="0">
                    <a:solidFill>
                      <a:schemeClr val="tx1">
                        <a:lumMod val="75000"/>
                        <a:lumOff val="25000"/>
                      </a:schemeClr>
                    </a:solidFill>
                  </a:endParaRPr>
                </a:p>
              </p:txBody>
            </p:sp>
            <p:sp>
              <p:nvSpPr>
                <p:cNvPr id="21" name="Oval Callout 20"/>
                <p:cNvSpPr/>
                <p:nvPr/>
              </p:nvSpPr>
              <p:spPr>
                <a:xfrm>
                  <a:off x="4355492" y="5627454"/>
                  <a:ext cx="1503836" cy="802540"/>
                </a:xfrm>
                <a:prstGeom prst="wedgeEllipseCallout">
                  <a:avLst>
                    <a:gd name="adj1" fmla="val 34933"/>
                    <a:gd name="adj2" fmla="val -61293"/>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Receiving service in Sweden</a:t>
                  </a:r>
                </a:p>
              </p:txBody>
            </p:sp>
          </p:grpSp>
          <p:grpSp>
            <p:nvGrpSpPr>
              <p:cNvPr id="56" name="Group 55"/>
              <p:cNvGrpSpPr/>
              <p:nvPr/>
            </p:nvGrpSpPr>
            <p:grpSpPr>
              <a:xfrm>
                <a:off x="4177810" y="3273241"/>
                <a:ext cx="810814" cy="999536"/>
                <a:chOff x="5163804" y="2636073"/>
                <a:chExt cx="810814" cy="999536"/>
              </a:xfrm>
            </p:grpSpPr>
            <p:sp>
              <p:nvSpPr>
                <p:cNvPr id="57" name="Rectangle 56"/>
                <p:cNvSpPr/>
                <p:nvPr/>
              </p:nvSpPr>
              <p:spPr>
                <a:xfrm>
                  <a:off x="5163804" y="2636073"/>
                  <a:ext cx="581208" cy="78172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en-US" sz="900" b="1" dirty="0" smtClean="0">
                      <a:solidFill>
                        <a:schemeClr val="tx1"/>
                      </a:solidFill>
                    </a:rPr>
                    <a:t>Contract</a:t>
                  </a:r>
                </a:p>
                <a:p>
                  <a:r>
                    <a:rPr lang="sv-SE" sz="900" dirty="0" smtClean="0">
                      <a:solidFill>
                        <a:schemeClr val="tx1"/>
                      </a:solidFill>
                    </a:rPr>
                    <a:t>_-_-_-_-_</a:t>
                  </a:r>
                </a:p>
                <a:p>
                  <a:r>
                    <a:rPr lang="sv-SE" sz="900" dirty="0" smtClean="0">
                      <a:solidFill>
                        <a:schemeClr val="tx1"/>
                      </a:solidFill>
                    </a:rPr>
                    <a:t>_-_-_-_-_</a:t>
                  </a:r>
                </a:p>
                <a:p>
                  <a:r>
                    <a:rPr lang="sv-SE" sz="900" dirty="0" smtClean="0">
                      <a:solidFill>
                        <a:schemeClr val="tx1"/>
                      </a:solidFill>
                    </a:rPr>
                    <a:t>_-_-_-_-_</a:t>
                  </a:r>
                  <a:endParaRPr lang="sv-SE" sz="900" dirty="0">
                    <a:solidFill>
                      <a:schemeClr val="tx1"/>
                    </a:solidFill>
                  </a:endParaRPr>
                </a:p>
              </p:txBody>
            </p:sp>
            <p:sp>
              <p:nvSpPr>
                <p:cNvPr id="58" name="Rectangle 57"/>
                <p:cNvSpPr/>
                <p:nvPr/>
              </p:nvSpPr>
              <p:spPr>
                <a:xfrm>
                  <a:off x="5342015" y="2915074"/>
                  <a:ext cx="632603" cy="72053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b="1" dirty="0" smtClean="0">
                      <a:solidFill>
                        <a:schemeClr val="tx1"/>
                      </a:solidFill>
                    </a:rPr>
                    <a:t>Invoice</a:t>
                  </a:r>
                </a:p>
                <a:p>
                  <a:r>
                    <a:rPr lang="sv-SE" sz="900" dirty="0" smtClean="0">
                      <a:solidFill>
                        <a:schemeClr val="tx1"/>
                      </a:solidFill>
                    </a:rPr>
                    <a:t>_-_-_-_-_</a:t>
                  </a:r>
                </a:p>
                <a:p>
                  <a:r>
                    <a:rPr lang="sv-SE" sz="900" dirty="0" smtClean="0">
                      <a:solidFill>
                        <a:schemeClr val="tx1"/>
                      </a:solidFill>
                    </a:rPr>
                    <a:t>_-_-_-_-_</a:t>
                  </a:r>
                </a:p>
              </p:txBody>
            </p:sp>
          </p:grpSp>
          <p:pic>
            <p:nvPicPr>
              <p:cNvPr id="36" name="Picture 35"/>
              <p:cNvPicPr>
                <a:picLocks noChangeAspect="1"/>
              </p:cNvPicPr>
              <p:nvPr/>
            </p:nvPicPr>
            <p:blipFill>
              <a:blip r:embed="rId4"/>
              <a:stretch>
                <a:fillRect/>
              </a:stretch>
            </p:blipFill>
            <p:spPr>
              <a:xfrm>
                <a:off x="1046774" y="2221653"/>
                <a:ext cx="643115" cy="4287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63" name="Oval Callout 62"/>
            <p:cNvSpPr/>
            <p:nvPr/>
          </p:nvSpPr>
          <p:spPr>
            <a:xfrm>
              <a:off x="8096150" y="5479489"/>
              <a:ext cx="1503836" cy="802540"/>
            </a:xfrm>
            <a:prstGeom prst="wedgeEllipseCallout">
              <a:avLst>
                <a:gd name="adj1" fmla="val -59716"/>
                <a:gd name="adj2" fmla="val -37645"/>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Contribution</a:t>
              </a:r>
              <a:br>
                <a:rPr lang="en-US" sz="1200" dirty="0" smtClean="0">
                  <a:solidFill>
                    <a:schemeClr val="tx1"/>
                  </a:solidFill>
                </a:rPr>
              </a:br>
              <a:r>
                <a:rPr lang="en-US" sz="1200" dirty="0" smtClean="0">
                  <a:solidFill>
                    <a:schemeClr val="tx1"/>
                  </a:solidFill>
                </a:rPr>
                <a:t>services in Sweden</a:t>
              </a:r>
            </a:p>
          </p:txBody>
        </p:sp>
      </p:gr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958" y="3090538"/>
            <a:ext cx="2513682" cy="1885262"/>
          </a:xfrm>
          <a:prstGeom prst="rect">
            <a:avLst/>
          </a:prstGeom>
          <a:effectLst>
            <a:outerShdw blurRad="50800" dist="38100" dir="18900000" algn="bl" rotWithShape="0">
              <a:prstClr val="black">
                <a:alpha val="40000"/>
              </a:prstClr>
            </a:outerShdw>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9415" y="4072894"/>
            <a:ext cx="876277" cy="657208"/>
          </a:xfrm>
          <a:prstGeom prst="rect">
            <a:avLst/>
          </a:prstGeom>
          <a:effectLst>
            <a:outerShdw blurRad="50800" dist="38100" dir="18900000" algn="bl" rotWithShape="0">
              <a:prstClr val="black">
                <a:alpha val="40000"/>
              </a:prstClr>
            </a:outerShdw>
          </a:effectLst>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18965" y="3981738"/>
            <a:ext cx="831151" cy="657208"/>
          </a:xfrm>
          <a:prstGeom prst="rect">
            <a:avLst/>
          </a:prstGeom>
          <a:effectLst>
            <a:outerShdw blurRad="50800" dist="38100" dir="18900000" algn="bl" rotWithShape="0">
              <a:prstClr val="black">
                <a:alpha val="40000"/>
              </a:prstClr>
            </a:outerShdw>
          </a:effectLst>
        </p:spPr>
      </p:pic>
      <p:sp>
        <p:nvSpPr>
          <p:cNvPr id="32" name="Rounded Rectangle 31"/>
          <p:cNvSpPr/>
          <p:nvPr/>
        </p:nvSpPr>
        <p:spPr>
          <a:xfrm>
            <a:off x="5885376" y="3610472"/>
            <a:ext cx="1068707" cy="570372"/>
          </a:xfrm>
          <a:prstGeom prst="roundRect">
            <a:avLst/>
          </a:prstGeom>
          <a:solidFill>
            <a:srgbClr val="005EB8"/>
          </a:solidFill>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a:bodyPr>
          <a:lstStyle/>
          <a:p>
            <a:pPr algn="ctr"/>
            <a:r>
              <a:rPr lang="en-GB" dirty="0" smtClean="0">
                <a:solidFill>
                  <a:schemeClr val="bg1"/>
                </a:solidFill>
              </a:rPr>
              <a:t>Supplier</a:t>
            </a:r>
            <a:endParaRPr lang="en-GB" dirty="0">
              <a:solidFill>
                <a:schemeClr val="bg1"/>
              </a:solidFill>
            </a:endParaRPr>
          </a:p>
        </p:txBody>
      </p:sp>
      <p:cxnSp>
        <p:nvCxnSpPr>
          <p:cNvPr id="35" name="Straight Arrow Connector 34"/>
          <p:cNvCxnSpPr/>
          <p:nvPr/>
        </p:nvCxnSpPr>
        <p:spPr>
          <a:xfrm flipH="1">
            <a:off x="6428979" y="4202198"/>
            <a:ext cx="880" cy="544392"/>
          </a:xfrm>
          <a:prstGeom prst="straightConnector1">
            <a:avLst/>
          </a:prstGeom>
          <a:ln w="41275" cmpd="dbl">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Curved Up Arrow 36"/>
          <p:cNvSpPr/>
          <p:nvPr/>
        </p:nvSpPr>
        <p:spPr>
          <a:xfrm>
            <a:off x="6313875" y="5347066"/>
            <a:ext cx="1783527" cy="712002"/>
          </a:xfrm>
          <a:prstGeom prst="curvedUpArrow">
            <a:avLst/>
          </a:prstGeom>
          <a:solidFill>
            <a:schemeClr val="accent1">
              <a:lumMod val="20000"/>
              <a:lumOff val="80000"/>
            </a:schemeClr>
          </a:solidFill>
          <a:ln>
            <a:solidFill>
              <a:schemeClr val="accent1"/>
            </a:solidFill>
          </a:ln>
          <a:effectLst>
            <a:outerShdw blurRad="50800" dist="38100" algn="l" rotWithShape="0">
              <a:schemeClr val="tx1">
                <a:alpha val="40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sv-SE" sz="1000" dirty="0" smtClean="0">
              <a:solidFill>
                <a:schemeClr val="bg1"/>
              </a:solidFill>
            </a:endParaRPr>
          </a:p>
        </p:txBody>
      </p:sp>
      <p:sp>
        <p:nvSpPr>
          <p:cNvPr id="39" name="TextBox 38"/>
          <p:cNvSpPr txBox="1"/>
          <p:nvPr/>
        </p:nvSpPr>
        <p:spPr>
          <a:xfrm>
            <a:off x="1024063" y="1688559"/>
            <a:ext cx="2006007" cy="544122"/>
          </a:xfrm>
          <a:prstGeom prst="rect">
            <a:avLst/>
          </a:prstGeom>
          <a:noFill/>
        </p:spPr>
        <p:txBody>
          <a:bodyPr wrap="square" lIns="54610" tIns="54610" rIns="54610" bIns="54610" rtlCol="0">
            <a:noAutofit/>
          </a:bodyPr>
          <a:lstStyle/>
          <a:p>
            <a:pPr>
              <a:spcAft>
                <a:spcPts val="600"/>
              </a:spcAft>
            </a:pPr>
            <a:r>
              <a:rPr lang="sv-SE" sz="3200" dirty="0" smtClean="0">
                <a:solidFill>
                  <a:schemeClr val="tx2"/>
                </a:solidFill>
              </a:rPr>
              <a:t>EU X</a:t>
            </a:r>
          </a:p>
        </p:txBody>
      </p:sp>
    </p:spTree>
    <p:extLst>
      <p:ext uri="{BB962C8B-B14F-4D97-AF65-F5344CB8AC3E}">
        <p14:creationId xmlns:p14="http://schemas.microsoft.com/office/powerpoint/2010/main" val="4153544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857248"/>
            <a:ext cx="8254800" cy="4492388"/>
          </a:xfrm>
        </p:spPr>
        <p:txBody>
          <a:bodyPr/>
          <a:lstStyle/>
          <a:p>
            <a:pPr marL="171450" indent="-171450">
              <a:buFont typeface="Wingdings" panose="05000000000000000000" pitchFamily="2" charset="2"/>
              <a:buChar char="Ø"/>
            </a:pPr>
            <a:r>
              <a:rPr lang="en-US" sz="1600" b="0" dirty="0" smtClean="0">
                <a:solidFill>
                  <a:schemeClr val="tx1"/>
                </a:solidFill>
              </a:rPr>
              <a:t> The service should be subject to Swedish VAT (since real property in Sweden)</a:t>
            </a:r>
          </a:p>
          <a:p>
            <a:pPr marL="171450" indent="-171450">
              <a:buFont typeface="Wingdings" panose="05000000000000000000" pitchFamily="2" charset="2"/>
              <a:buChar char="Ø"/>
            </a:pPr>
            <a:r>
              <a:rPr lang="en-US" sz="1600" b="0" dirty="0">
                <a:solidFill>
                  <a:schemeClr val="tx1"/>
                </a:solidFill>
              </a:rPr>
              <a:t> </a:t>
            </a:r>
            <a:r>
              <a:rPr lang="en-US" sz="1600" b="0" dirty="0" smtClean="0">
                <a:solidFill>
                  <a:schemeClr val="tx1"/>
                </a:solidFill>
              </a:rPr>
              <a:t>Swedish supplier </a:t>
            </a:r>
            <a:r>
              <a:rPr lang="en-US" sz="1600" b="0" dirty="0">
                <a:solidFill>
                  <a:schemeClr val="tx1"/>
                </a:solidFill>
              </a:rPr>
              <a:t>should charge Swedish VAT on the invoice to </a:t>
            </a:r>
            <a:r>
              <a:rPr lang="en-US" sz="1600" b="0" dirty="0" smtClean="0">
                <a:solidFill>
                  <a:schemeClr val="tx1"/>
                </a:solidFill>
              </a:rPr>
              <a:t>the </a:t>
            </a:r>
            <a:r>
              <a:rPr lang="en-US" sz="1600" b="0" dirty="0">
                <a:solidFill>
                  <a:schemeClr val="tx1"/>
                </a:solidFill>
              </a:rPr>
              <a:t>In-kind </a:t>
            </a:r>
            <a:r>
              <a:rPr lang="en-US" sz="1600" b="0" dirty="0" smtClean="0">
                <a:solidFill>
                  <a:schemeClr val="tx1"/>
                </a:solidFill>
              </a:rPr>
              <a:t>Partner</a:t>
            </a:r>
          </a:p>
          <a:p>
            <a:endParaRPr lang="en-US" sz="1600" b="0" dirty="0" smtClean="0">
              <a:solidFill>
                <a:schemeClr val="tx1"/>
              </a:solidFill>
            </a:endParaRPr>
          </a:p>
          <a:p>
            <a:pPr marL="171450" indent="-171450">
              <a:buFont typeface="Wingdings" panose="05000000000000000000" pitchFamily="2" charset="2"/>
              <a:buChar char="Ø"/>
            </a:pPr>
            <a:r>
              <a:rPr lang="en-US" sz="1600" b="0" dirty="0">
                <a:solidFill>
                  <a:schemeClr val="tx1"/>
                </a:solidFill>
              </a:rPr>
              <a:t> </a:t>
            </a:r>
            <a:r>
              <a:rPr lang="en-US" sz="1600" b="0" u="sng" dirty="0">
                <a:solidFill>
                  <a:schemeClr val="tx1"/>
                </a:solidFill>
              </a:rPr>
              <a:t>VAT </a:t>
            </a:r>
            <a:r>
              <a:rPr lang="en-US" sz="1600" b="0" u="sng" dirty="0" smtClean="0">
                <a:solidFill>
                  <a:schemeClr val="tx1"/>
                </a:solidFill>
              </a:rPr>
              <a:t>consequences </a:t>
            </a:r>
            <a:r>
              <a:rPr lang="en-US" sz="1600" b="0" u="sng" dirty="0">
                <a:solidFill>
                  <a:schemeClr val="tx1"/>
                </a:solidFill>
              </a:rPr>
              <a:t>EU In-kind </a:t>
            </a:r>
            <a:r>
              <a:rPr lang="en-US" sz="1600" b="0" u="sng" dirty="0" smtClean="0">
                <a:solidFill>
                  <a:schemeClr val="tx1"/>
                </a:solidFill>
              </a:rPr>
              <a:t>Partner:</a:t>
            </a:r>
            <a:endParaRPr lang="en-US" sz="1600" b="0" u="sng" dirty="0">
              <a:solidFill>
                <a:schemeClr val="tx1"/>
              </a:solidFill>
            </a:endParaRPr>
          </a:p>
          <a:p>
            <a:pPr marL="1251450" lvl="7" indent="-171450">
              <a:buFont typeface="Wingdings" panose="05000000000000000000" pitchFamily="2" charset="2"/>
              <a:buChar char="Ø"/>
            </a:pPr>
            <a:r>
              <a:rPr lang="en-US" sz="1600" b="0" dirty="0" smtClean="0">
                <a:solidFill>
                  <a:schemeClr val="tx1"/>
                </a:solidFill>
              </a:rPr>
              <a:t>Possibility </a:t>
            </a:r>
            <a:r>
              <a:rPr lang="en-US" sz="1600" b="0" dirty="0">
                <a:solidFill>
                  <a:schemeClr val="tx1"/>
                </a:solidFill>
              </a:rPr>
              <a:t>to recover input VAT (depends on the business activities)</a:t>
            </a:r>
          </a:p>
          <a:p>
            <a:endParaRPr lang="en-US" sz="1600" b="0" dirty="0" smtClean="0">
              <a:solidFill>
                <a:schemeClr val="tx1"/>
              </a:solidFill>
            </a:endParaRPr>
          </a:p>
          <a:p>
            <a:pPr marL="285750" indent="-285750">
              <a:buFont typeface="Wingdings" panose="05000000000000000000" pitchFamily="2" charset="2"/>
              <a:buChar char="Ø"/>
            </a:pPr>
            <a:r>
              <a:rPr lang="en-US" sz="1600" b="0" dirty="0">
                <a:solidFill>
                  <a:schemeClr val="tx1"/>
                </a:solidFill>
              </a:rPr>
              <a:t>The contribution to ESS may be compared to a supply which may be subject to Swedish </a:t>
            </a:r>
            <a:r>
              <a:rPr lang="en-US" sz="1600" b="0" dirty="0" smtClean="0">
                <a:solidFill>
                  <a:schemeClr val="tx1"/>
                </a:solidFill>
              </a:rPr>
              <a:t>VAT </a:t>
            </a:r>
            <a:endParaRPr lang="en-US" sz="1600" b="0" dirty="0">
              <a:solidFill>
                <a:schemeClr val="tx1"/>
              </a:solidFill>
            </a:endParaRPr>
          </a:p>
        </p:txBody>
      </p:sp>
      <p:sp>
        <p:nvSpPr>
          <p:cNvPr id="10" name="Text Placeholder 9"/>
          <p:cNvSpPr>
            <a:spLocks noGrp="1"/>
          </p:cNvSpPr>
          <p:nvPr>
            <p:ph type="body" sz="quarter" idx="11"/>
          </p:nvPr>
        </p:nvSpPr>
        <p:spPr/>
        <p:txBody>
          <a:bodyPr/>
          <a:lstStyle/>
          <a:p>
            <a:r>
              <a:rPr lang="sv-SE" dirty="0"/>
              <a:t>VAT </a:t>
            </a:r>
            <a:r>
              <a:rPr lang="en-US" dirty="0" smtClean="0"/>
              <a:t>consequences of scenario 4</a:t>
            </a:r>
            <a:endParaRPr lang="en-US" dirty="0"/>
          </a:p>
        </p:txBody>
      </p:sp>
      <p:sp>
        <p:nvSpPr>
          <p:cNvPr id="2" name="Title 1"/>
          <p:cNvSpPr>
            <a:spLocks noGrp="1"/>
          </p:cNvSpPr>
          <p:nvPr>
            <p:ph type="title"/>
          </p:nvPr>
        </p:nvSpPr>
        <p:spPr/>
        <p:txBody>
          <a:bodyPr/>
          <a:lstStyle/>
          <a:p>
            <a:r>
              <a:rPr lang="en-US" dirty="0" smtClean="0"/>
              <a:t>Swedish </a:t>
            </a:r>
            <a:r>
              <a:rPr lang="en-US" dirty="0"/>
              <a:t>Supplier </a:t>
            </a:r>
            <a:r>
              <a:rPr lang="en-US" dirty="0" smtClean="0"/>
              <a:t>provides </a:t>
            </a:r>
            <a:r>
              <a:rPr lang="en-US" dirty="0"/>
              <a:t>service to </a:t>
            </a:r>
            <a:r>
              <a:rPr lang="en-US" dirty="0" smtClean="0"/>
              <a:t>In-kind </a:t>
            </a:r>
            <a:r>
              <a:rPr lang="en-US" dirty="0"/>
              <a:t>Partner– connected to real property in Sweden</a:t>
            </a:r>
            <a:endParaRPr lang="sv-SE" dirty="0"/>
          </a:p>
        </p:txBody>
      </p:sp>
      <p:pic>
        <p:nvPicPr>
          <p:cNvPr id="27" name="Picture 34" descr="swe"/>
          <p:cNvPicPr>
            <a:picLocks noChangeAspect="1" noChangeArrowheads="1"/>
          </p:cNvPicPr>
          <p:nvPr/>
        </p:nvPicPr>
        <p:blipFill>
          <a:blip r:embed="rId3" cstate="print"/>
          <a:srcRect/>
          <a:stretch>
            <a:fillRect/>
          </a:stretch>
        </p:blipFill>
        <p:spPr bwMode="gray">
          <a:xfrm>
            <a:off x="3960536" y="4721980"/>
            <a:ext cx="735874" cy="459589"/>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3" name="Group 2"/>
          <p:cNvGrpSpPr/>
          <p:nvPr/>
        </p:nvGrpSpPr>
        <p:grpSpPr>
          <a:xfrm>
            <a:off x="2271165" y="3856980"/>
            <a:ext cx="3572745" cy="2753374"/>
            <a:chOff x="5679359" y="3074779"/>
            <a:chExt cx="2513682" cy="188526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359" y="3074779"/>
              <a:ext cx="2513682" cy="1885262"/>
            </a:xfrm>
            <a:prstGeom prst="rect">
              <a:avLst/>
            </a:prstGeom>
            <a:effectLst>
              <a:outerShdw blurRad="50800" dist="38100" dir="18900000" algn="b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9415" y="4072894"/>
              <a:ext cx="876277" cy="657208"/>
            </a:xfrm>
            <a:prstGeom prst="rect">
              <a:avLst/>
            </a:prstGeom>
            <a:effectLst>
              <a:outerShdw blurRad="50800" dist="38100" dir="18900000" algn="bl" rotWithShape="0">
                <a:prstClr val="black">
                  <a:alpha val="4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18965" y="3981738"/>
              <a:ext cx="831151" cy="657208"/>
            </a:xfrm>
            <a:prstGeom prst="rect">
              <a:avLst/>
            </a:prstGeom>
            <a:effectLst>
              <a:outerShdw blurRad="50800" dist="38100" dir="18900000" algn="bl" rotWithShape="0">
                <a:prstClr val="black">
                  <a:alpha val="40000"/>
                </a:prstClr>
              </a:outerShdw>
            </a:effectLst>
          </p:spPr>
        </p:pic>
      </p:grpSp>
    </p:spTree>
    <p:extLst>
      <p:ext uri="{BB962C8B-B14F-4D97-AF65-F5344CB8AC3E}">
        <p14:creationId xmlns:p14="http://schemas.microsoft.com/office/powerpoint/2010/main" val="3405295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743238"/>
            <a:ext cx="8254800" cy="4492388"/>
          </a:xfrm>
        </p:spPr>
        <p:txBody>
          <a:bodyPr/>
          <a:lstStyle/>
          <a:p>
            <a:pPr marL="285750" indent="-285750">
              <a:buFont typeface="Wingdings" panose="05000000000000000000" pitchFamily="2" charset="2"/>
              <a:buChar char="Ø"/>
            </a:pPr>
            <a:r>
              <a:rPr lang="en-US" sz="1600" b="0" dirty="0">
                <a:solidFill>
                  <a:schemeClr val="tx1"/>
                </a:solidFill>
              </a:rPr>
              <a:t>Sweden applies a mandatory reverse charge VAT on construction services, including installation for construction of real estate </a:t>
            </a:r>
          </a:p>
          <a:p>
            <a:pPr marL="285750" indent="-285750">
              <a:buFont typeface="Wingdings" panose="05000000000000000000" pitchFamily="2" charset="2"/>
              <a:buChar char="Ø"/>
            </a:pPr>
            <a:r>
              <a:rPr lang="en-US" sz="1600" b="0" dirty="0">
                <a:solidFill>
                  <a:schemeClr val="tx1"/>
                </a:solidFill>
              </a:rPr>
              <a:t>VAT should be reported by the Purchaser</a:t>
            </a:r>
          </a:p>
          <a:p>
            <a:pPr marL="285750" indent="-285750">
              <a:buFont typeface="Wingdings" panose="05000000000000000000" pitchFamily="2" charset="2"/>
              <a:buChar char="Ø"/>
            </a:pPr>
            <a:r>
              <a:rPr lang="en-US" sz="1600" b="0" dirty="0">
                <a:solidFill>
                  <a:schemeClr val="tx1"/>
                </a:solidFill>
              </a:rPr>
              <a:t>The seller should not charge any VAT on the invoice</a:t>
            </a:r>
          </a:p>
          <a:p>
            <a:pPr marL="285750" indent="-285750">
              <a:buFont typeface="Wingdings" panose="05000000000000000000" pitchFamily="2" charset="2"/>
              <a:buChar char="Ø"/>
            </a:pPr>
            <a:r>
              <a:rPr lang="en-US" sz="1600" b="0" dirty="0">
                <a:solidFill>
                  <a:schemeClr val="tx1"/>
                </a:solidFill>
              </a:rPr>
              <a:t>Any foreign company or In-kind Partner hiring subcontractors for construction services and supplying to ESS, will need to register for VAT</a:t>
            </a:r>
          </a:p>
        </p:txBody>
      </p:sp>
      <p:sp>
        <p:nvSpPr>
          <p:cNvPr id="10" name="Text Placeholder 9"/>
          <p:cNvSpPr>
            <a:spLocks noGrp="1"/>
          </p:cNvSpPr>
          <p:nvPr>
            <p:ph type="body" sz="quarter" idx="11"/>
          </p:nvPr>
        </p:nvSpPr>
        <p:spPr>
          <a:xfrm>
            <a:off x="825600" y="170410"/>
            <a:ext cx="8254800" cy="169200"/>
          </a:xfrm>
        </p:spPr>
        <p:txBody>
          <a:bodyPr/>
          <a:lstStyle/>
          <a:p>
            <a:endParaRPr lang="en-US" dirty="0"/>
          </a:p>
        </p:txBody>
      </p:sp>
      <p:sp>
        <p:nvSpPr>
          <p:cNvPr id="2" name="Title 1"/>
          <p:cNvSpPr>
            <a:spLocks noGrp="1"/>
          </p:cNvSpPr>
          <p:nvPr>
            <p:ph type="title"/>
          </p:nvPr>
        </p:nvSpPr>
        <p:spPr/>
        <p:txBody>
          <a:bodyPr/>
          <a:lstStyle/>
          <a:p>
            <a:r>
              <a:rPr lang="en-US" dirty="0" smtClean="0"/>
              <a:t>Construction services in Sweden</a:t>
            </a:r>
            <a:endParaRPr lang="sv-SE" dirty="0"/>
          </a:p>
        </p:txBody>
      </p:sp>
      <p:grpSp>
        <p:nvGrpSpPr>
          <p:cNvPr id="11" name="Group 10"/>
          <p:cNvGrpSpPr/>
          <p:nvPr/>
        </p:nvGrpSpPr>
        <p:grpSpPr>
          <a:xfrm>
            <a:off x="1185018" y="5659805"/>
            <a:ext cx="3976139" cy="575821"/>
            <a:chOff x="1095630" y="4519755"/>
            <a:chExt cx="3976139" cy="575821"/>
          </a:xfrm>
        </p:grpSpPr>
        <p:cxnSp>
          <p:nvCxnSpPr>
            <p:cNvPr id="12" name="Straight Arrow Connector 11"/>
            <p:cNvCxnSpPr/>
            <p:nvPr/>
          </p:nvCxnSpPr>
          <p:spPr>
            <a:xfrm>
              <a:off x="1095631" y="4920181"/>
              <a:ext cx="889687" cy="4118"/>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95630" y="4674014"/>
              <a:ext cx="889687" cy="4118"/>
            </a:xfrm>
            <a:prstGeom prst="straightConnector1">
              <a:avLst/>
            </a:prstGeom>
            <a:ln>
              <a:solidFill>
                <a:schemeClr val="accent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75935" y="4519755"/>
              <a:ext cx="1664043" cy="317220"/>
            </a:xfrm>
            <a:prstGeom prst="rect">
              <a:avLst/>
            </a:prstGeom>
            <a:noFill/>
          </p:spPr>
          <p:txBody>
            <a:bodyPr wrap="none" lIns="54610" tIns="54610" rIns="54610" bIns="54610" rtlCol="0">
              <a:noAutofit/>
            </a:bodyPr>
            <a:lstStyle/>
            <a:p>
              <a:pPr>
                <a:spcAft>
                  <a:spcPts val="600"/>
                </a:spcAft>
              </a:pPr>
              <a:r>
                <a:rPr lang="sv-SE" sz="1100" dirty="0" smtClean="0">
                  <a:solidFill>
                    <a:schemeClr val="tx2"/>
                  </a:solidFill>
                </a:rPr>
                <a:t>Construction services</a:t>
              </a:r>
              <a:endParaRPr lang="sv-SE" sz="1100" dirty="0">
                <a:solidFill>
                  <a:schemeClr val="tx2"/>
                </a:solidFill>
              </a:endParaRPr>
            </a:p>
          </p:txBody>
        </p:sp>
        <p:sp>
          <p:nvSpPr>
            <p:cNvPr id="17" name="TextBox 16"/>
            <p:cNvSpPr txBox="1"/>
            <p:nvPr/>
          </p:nvSpPr>
          <p:spPr>
            <a:xfrm>
              <a:off x="2075935" y="4778356"/>
              <a:ext cx="2995834" cy="317220"/>
            </a:xfrm>
            <a:prstGeom prst="rect">
              <a:avLst/>
            </a:prstGeom>
            <a:noFill/>
          </p:spPr>
          <p:txBody>
            <a:bodyPr wrap="none" lIns="54610" tIns="54610" rIns="54610" bIns="54610" rtlCol="0">
              <a:noAutofit/>
            </a:bodyPr>
            <a:lstStyle/>
            <a:p>
              <a:pPr>
                <a:spcAft>
                  <a:spcPts val="600"/>
                </a:spcAft>
              </a:pPr>
              <a:r>
                <a:rPr lang="sv-SE" sz="1100" dirty="0">
                  <a:solidFill>
                    <a:schemeClr val="tx2"/>
                  </a:solidFill>
                </a:rPr>
                <a:t>Legal or </a:t>
              </a:r>
              <a:r>
                <a:rPr lang="en-US" sz="1100" dirty="0" smtClean="0">
                  <a:solidFill>
                    <a:schemeClr val="tx2"/>
                  </a:solidFill>
                </a:rPr>
                <a:t>contractual</a:t>
              </a:r>
              <a:r>
                <a:rPr lang="sv-SE" sz="1100" dirty="0" smtClean="0">
                  <a:solidFill>
                    <a:schemeClr val="tx2"/>
                  </a:solidFill>
                </a:rPr>
                <a:t> </a:t>
              </a:r>
              <a:r>
                <a:rPr lang="sv-SE" sz="1100" dirty="0">
                  <a:solidFill>
                    <a:schemeClr val="tx2"/>
                  </a:solidFill>
                </a:rPr>
                <a:t>relationship</a:t>
              </a:r>
            </a:p>
          </p:txBody>
        </p:sp>
      </p:grpSp>
      <p:grpSp>
        <p:nvGrpSpPr>
          <p:cNvPr id="18" name="Group 17"/>
          <p:cNvGrpSpPr/>
          <p:nvPr/>
        </p:nvGrpSpPr>
        <p:grpSpPr>
          <a:xfrm>
            <a:off x="1629861" y="4190183"/>
            <a:ext cx="6104240" cy="1206437"/>
            <a:chOff x="1095632" y="3069307"/>
            <a:chExt cx="6104240" cy="1206437"/>
          </a:xfrm>
        </p:grpSpPr>
        <p:sp>
          <p:nvSpPr>
            <p:cNvPr id="19" name="Rectangle 18"/>
            <p:cNvSpPr/>
            <p:nvPr/>
          </p:nvSpPr>
          <p:spPr>
            <a:xfrm>
              <a:off x="1095632" y="3080954"/>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bg1"/>
                  </a:solidFill>
                </a:rPr>
                <a:t>Sub-contractor</a:t>
              </a:r>
              <a:endParaRPr lang="en-US" sz="1500" dirty="0">
                <a:solidFill>
                  <a:schemeClr val="bg1"/>
                </a:solidFill>
              </a:endParaRPr>
            </a:p>
          </p:txBody>
        </p:sp>
        <p:sp>
          <p:nvSpPr>
            <p:cNvPr id="21" name="Rectangle 20"/>
            <p:cNvSpPr/>
            <p:nvPr/>
          </p:nvSpPr>
          <p:spPr>
            <a:xfrm>
              <a:off x="3558744" y="3069307"/>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r>
                <a:rPr lang="sv-SE" sz="1500" dirty="0" smtClean="0">
                  <a:solidFill>
                    <a:prstClr val="white"/>
                  </a:solidFill>
                </a:rPr>
                <a:t>In-Kind Partner</a:t>
              </a:r>
              <a:endParaRPr lang="sv-SE" sz="1500" dirty="0">
                <a:solidFill>
                  <a:prstClr val="white"/>
                </a:solidFill>
              </a:endParaRPr>
            </a:p>
          </p:txBody>
        </p:sp>
        <p:sp>
          <p:nvSpPr>
            <p:cNvPr id="22" name="Rectangle 21"/>
            <p:cNvSpPr/>
            <p:nvPr/>
          </p:nvSpPr>
          <p:spPr>
            <a:xfrm>
              <a:off x="6013620" y="3080953"/>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sv-SE" sz="1500" dirty="0" smtClean="0">
                  <a:solidFill>
                    <a:schemeClr val="bg1"/>
                  </a:solidFill>
                </a:rPr>
                <a:t>ESS</a:t>
              </a:r>
              <a:endParaRPr lang="sv-SE" sz="1500" dirty="0">
                <a:solidFill>
                  <a:schemeClr val="bg1"/>
                </a:solidFill>
              </a:endParaRPr>
            </a:p>
          </p:txBody>
        </p:sp>
        <p:cxnSp>
          <p:nvCxnSpPr>
            <p:cNvPr id="23" name="Straight Arrow Connector 22"/>
            <p:cNvCxnSpPr/>
            <p:nvPr/>
          </p:nvCxnSpPr>
          <p:spPr>
            <a:xfrm>
              <a:off x="1688758" y="4275643"/>
              <a:ext cx="4815013" cy="101"/>
            </a:xfrm>
            <a:prstGeom prst="straightConnector1">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1" idx="1"/>
            </p:cNvCxnSpPr>
            <p:nvPr/>
          </p:nvCxnSpPr>
          <p:spPr>
            <a:xfrm flipV="1">
              <a:off x="2281884" y="3440010"/>
              <a:ext cx="1276860" cy="9309"/>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a:endCxn id="22" idx="1"/>
            </p:cNvCxnSpPr>
            <p:nvPr/>
          </p:nvCxnSpPr>
          <p:spPr>
            <a:xfrm>
              <a:off x="4744996" y="3440010"/>
              <a:ext cx="1268624" cy="11646"/>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9" idx="2"/>
            </p:cNvCxnSpPr>
            <p:nvPr/>
          </p:nvCxnSpPr>
          <p:spPr>
            <a:xfrm>
              <a:off x="1688758" y="3822359"/>
              <a:ext cx="0" cy="4532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03771" y="3822358"/>
              <a:ext cx="0" cy="4532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3301212" y="4216330"/>
            <a:ext cx="197708" cy="288119"/>
          </a:xfrm>
          <a:prstGeom prst="rect">
            <a:avLst/>
          </a:prstGeom>
          <a:noFill/>
        </p:spPr>
        <p:txBody>
          <a:bodyPr wrap="square" lIns="54610" tIns="54610" rIns="54610" bIns="54610" rtlCol="0">
            <a:noAutofit/>
          </a:bodyPr>
          <a:lstStyle/>
          <a:p>
            <a:pPr>
              <a:spcAft>
                <a:spcPts val="600"/>
              </a:spcAft>
            </a:pPr>
            <a:r>
              <a:rPr lang="sv-SE" sz="1200" dirty="0">
                <a:solidFill>
                  <a:schemeClr val="tx2"/>
                </a:solidFill>
              </a:rPr>
              <a:t>1</a:t>
            </a:r>
          </a:p>
        </p:txBody>
      </p:sp>
      <p:sp>
        <p:nvSpPr>
          <p:cNvPr id="31" name="TextBox 30"/>
          <p:cNvSpPr txBox="1"/>
          <p:nvPr/>
        </p:nvSpPr>
        <p:spPr>
          <a:xfrm>
            <a:off x="5778302" y="4199336"/>
            <a:ext cx="197708" cy="288119"/>
          </a:xfrm>
          <a:prstGeom prst="rect">
            <a:avLst/>
          </a:prstGeom>
          <a:noFill/>
        </p:spPr>
        <p:txBody>
          <a:bodyPr wrap="square" lIns="54610" tIns="54610" rIns="54610" bIns="54610" rtlCol="0">
            <a:noAutofit/>
          </a:bodyPr>
          <a:lstStyle/>
          <a:p>
            <a:pPr>
              <a:spcAft>
                <a:spcPts val="600"/>
              </a:spcAft>
            </a:pPr>
            <a:r>
              <a:rPr lang="sv-SE" sz="1200" dirty="0">
                <a:solidFill>
                  <a:schemeClr val="tx2"/>
                </a:solidFill>
              </a:rPr>
              <a:t>2</a:t>
            </a:r>
          </a:p>
        </p:txBody>
      </p:sp>
    </p:spTree>
    <p:extLst>
      <p:ext uri="{BB962C8B-B14F-4D97-AF65-F5344CB8AC3E}">
        <p14:creationId xmlns:p14="http://schemas.microsoft.com/office/powerpoint/2010/main" val="3206416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3776" y="2540471"/>
            <a:ext cx="5472000" cy="3510000"/>
          </a:xfrm>
        </p:spPr>
        <p:txBody>
          <a:bodyPr/>
          <a:lstStyle/>
          <a:p>
            <a:r>
              <a:rPr lang="en-US" noProof="0" dirty="0" smtClean="0"/>
              <a:t>Thank you!</a:t>
            </a:r>
            <a:endParaRPr lang="en-US" noProof="0" dirty="0"/>
          </a:p>
        </p:txBody>
      </p:sp>
    </p:spTree>
    <p:extLst>
      <p:ext uri="{BB962C8B-B14F-4D97-AF65-F5344CB8AC3E}">
        <p14:creationId xmlns:p14="http://schemas.microsoft.com/office/powerpoint/2010/main" val="182015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2"/>
          </p:nvPr>
        </p:nvSpPr>
        <p:spPr/>
        <p:txBody>
          <a:bodyPr/>
          <a:lstStyle/>
          <a:p>
            <a:r>
              <a:rPr lang="en-US" noProof="0" dirty="0" smtClean="0"/>
              <a:t>The KPMG name and logo are registered trademarks or trademarks of KPMG International. </a:t>
            </a:r>
            <a:endParaRPr lang="en-US" noProof="0" dirty="0"/>
          </a:p>
        </p:txBody>
      </p:sp>
      <p:sp>
        <p:nvSpPr>
          <p:cNvPr id="40" name="Text Placeholder 39"/>
          <p:cNvSpPr>
            <a:spLocks noGrp="1"/>
          </p:cNvSpPr>
          <p:nvPr>
            <p:ph type="body" sz="quarter" idx="13"/>
          </p:nvPr>
        </p:nvSpPr>
        <p:spPr/>
        <p:txBody>
          <a:bodyPr/>
          <a:lstStyle/>
          <a:p>
            <a:r>
              <a:rPr lang="en-US" noProof="0" dirty="0" smtClean="0"/>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endParaRPr lang="en-US" noProof="0" dirty="0"/>
          </a:p>
        </p:txBody>
      </p:sp>
      <p:sp>
        <p:nvSpPr>
          <p:cNvPr id="46" name="Text Placeholder 45"/>
          <p:cNvSpPr>
            <a:spLocks noGrp="1"/>
          </p:cNvSpPr>
          <p:nvPr>
            <p:ph type="body" sz="quarter" idx="14"/>
          </p:nvPr>
        </p:nvSpPr>
        <p:spPr/>
        <p:txBody>
          <a:bodyPr/>
          <a:lstStyle/>
          <a:p>
            <a:r>
              <a:rPr lang="en-US" sz="1100" noProof="0" dirty="0" smtClean="0"/>
              <a:t>kpmg.com/socialmedia</a:t>
            </a:r>
            <a:endParaRPr lang="en-US" sz="1100" noProof="0" dirty="0"/>
          </a:p>
        </p:txBody>
      </p:sp>
      <p:sp>
        <p:nvSpPr>
          <p:cNvPr id="29" name="Text Placeholder 28"/>
          <p:cNvSpPr>
            <a:spLocks noGrp="1"/>
          </p:cNvSpPr>
          <p:nvPr>
            <p:ph type="body" sz="quarter" idx="11"/>
            <p:custDataLst>
              <p:tags r:id="rId1"/>
            </p:custDataLst>
          </p:nvPr>
        </p:nvSpPr>
        <p:spPr/>
        <p:txBody>
          <a:bodyPr/>
          <a:lstStyle/>
          <a:p>
            <a:r>
              <a:rPr lang="en-US" dirty="0" smtClean="0"/>
              <a:t>© 2018 KPMG AB, a Swedish limited liability company and a member firm of the KPMG network of independent member firms affiliated with KPMG International Cooperative (“KPMG International”), a Swiss entity. All rights reserved.</a:t>
            </a:r>
            <a:endParaRPr lang="en-US" noProof="0" dirty="0"/>
          </a:p>
        </p:txBody>
      </p:sp>
    </p:spTree>
    <p:extLst>
      <p:ext uri="{BB962C8B-B14F-4D97-AF65-F5344CB8AC3E}">
        <p14:creationId xmlns:p14="http://schemas.microsoft.com/office/powerpoint/2010/main" val="3945250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5020" y="1674000"/>
            <a:ext cx="4688878" cy="3510000"/>
          </a:xfrm>
        </p:spPr>
        <p:txBody>
          <a:bodyPr/>
          <a:lstStyle/>
          <a:p>
            <a:r>
              <a:rPr lang="en-US" sz="5400" dirty="0"/>
              <a:t>General introduction to VAT</a:t>
            </a:r>
            <a:br>
              <a:rPr lang="en-US" sz="5400" dirty="0"/>
            </a:br>
            <a:r>
              <a:rPr lang="en-US" sz="5400" dirty="0" smtClean="0"/>
              <a:t/>
            </a:r>
            <a:br>
              <a:rPr lang="en-US" sz="5400" dirty="0" smtClean="0"/>
            </a:br>
            <a:r>
              <a:rPr lang="en-US" sz="5400" dirty="0" smtClean="0"/>
              <a:t>Understanding </a:t>
            </a:r>
            <a:r>
              <a:rPr lang="en-US" sz="5400" dirty="0"/>
              <a:t>VAT and </a:t>
            </a:r>
            <a:r>
              <a:rPr lang="en-US" sz="5400" dirty="0" smtClean="0"/>
              <a:t>the VAT </a:t>
            </a:r>
            <a:r>
              <a:rPr lang="en-US" sz="5400" dirty="0"/>
              <a:t>exemptions for ERICs</a:t>
            </a:r>
            <a:r>
              <a:rPr lang="en-US" sz="6000" dirty="0"/>
              <a:t/>
            </a:r>
            <a:br>
              <a:rPr lang="en-US" sz="6000" dirty="0"/>
            </a:br>
            <a:endParaRPr lang="en-US" sz="6000" dirty="0"/>
          </a:p>
        </p:txBody>
      </p:sp>
      <p:sp>
        <p:nvSpPr>
          <p:cNvPr id="5" name="Subtitle 4"/>
          <p:cNvSpPr>
            <a:spLocks noGrp="1"/>
          </p:cNvSpPr>
          <p:nvPr>
            <p:ph type="body" sz="quarter" idx="11"/>
          </p:nvPr>
        </p:nvSpPr>
        <p:spPr>
          <a:xfrm>
            <a:off x="715020" y="5355526"/>
            <a:ext cx="4427621" cy="234001"/>
          </a:xfrm>
        </p:spPr>
        <p:txBody>
          <a:bodyPr/>
          <a:lstStyle/>
          <a:p>
            <a:r>
              <a:rPr lang="en-US" noProof="0" dirty="0" smtClean="0"/>
              <a:t>Understanding VAT and VAT exemptions for ERICs</a:t>
            </a:r>
          </a:p>
          <a:p>
            <a:pPr lvl="1"/>
            <a:r>
              <a:rPr lang="en-US" noProof="0" dirty="0" smtClean="0"/>
              <a:t>—</a:t>
            </a:r>
          </a:p>
          <a:p>
            <a:pPr lvl="1"/>
            <a:r>
              <a:rPr lang="en-US" noProof="0" dirty="0" smtClean="0"/>
              <a:t>July </a:t>
            </a:r>
            <a:r>
              <a:rPr lang="en-US" dirty="0" smtClean="0"/>
              <a:t>5,</a:t>
            </a:r>
            <a:r>
              <a:rPr lang="en-US" noProof="0" dirty="0" smtClean="0"/>
              <a:t> </a:t>
            </a:r>
            <a:r>
              <a:rPr lang="en-US" noProof="0" dirty="0" smtClean="0"/>
              <a:t>2018</a:t>
            </a:r>
            <a:endParaRPr lang="en-US" noProof="0" dirty="0"/>
          </a:p>
        </p:txBody>
      </p:sp>
      <p:pic>
        <p:nvPicPr>
          <p:cNvPr id="6" name="Bildobjekt 1"/>
          <p:cNvPicPr>
            <a:picLocks noChangeAspect="1"/>
          </p:cNvPicPr>
          <p:nvPr/>
        </p:nvPicPr>
        <p:blipFill rotWithShape="1">
          <a:blip r:embed="rId2" cstate="print">
            <a:extLst>
              <a:ext uri="{28A0092B-C50C-407E-A947-70E740481C1C}">
                <a14:useLocalDpi xmlns:a14="http://schemas.microsoft.com/office/drawing/2010/main" val="0"/>
              </a:ext>
            </a:extLst>
          </a:blip>
          <a:srcRect r="41218"/>
          <a:stretch/>
        </p:blipFill>
        <p:spPr>
          <a:xfrm>
            <a:off x="5540256" y="0"/>
            <a:ext cx="4365744" cy="6858000"/>
          </a:xfrm>
          <a:prstGeom prst="rect">
            <a:avLst/>
          </a:prstGeom>
        </p:spPr>
      </p:pic>
    </p:spTree>
    <p:extLst>
      <p:ext uri="{BB962C8B-B14F-4D97-AF65-F5344CB8AC3E}">
        <p14:creationId xmlns:p14="http://schemas.microsoft.com/office/powerpoint/2010/main" val="584294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basis for VAT</a:t>
            </a:r>
            <a:endParaRPr lang="en-US" noProof="0" dirty="0"/>
          </a:p>
        </p:txBody>
      </p:sp>
      <p:sp>
        <p:nvSpPr>
          <p:cNvPr id="4" name="Text Placeholder 3"/>
          <p:cNvSpPr>
            <a:spLocks noGrp="1"/>
          </p:cNvSpPr>
          <p:nvPr>
            <p:ph type="body" sz="quarter" idx="10"/>
          </p:nvPr>
        </p:nvSpPr>
        <p:spPr/>
        <p:txBody>
          <a:bodyPr/>
          <a:lstStyle/>
          <a:p>
            <a:pPr marL="342900" indent="-342900">
              <a:buFont typeface="Arial" panose="020B0604020202020204" pitchFamily="34" charset="0"/>
              <a:buChar char="•"/>
            </a:pPr>
            <a:endParaRPr lang="en-GB" sz="2400" b="0" dirty="0" smtClean="0"/>
          </a:p>
          <a:p>
            <a:pPr marL="342900" indent="-342900">
              <a:buFont typeface="Arial" panose="020B0604020202020204" pitchFamily="34" charset="0"/>
              <a:buChar char="•"/>
            </a:pPr>
            <a:r>
              <a:rPr lang="en-GB" sz="2400" b="0" dirty="0" smtClean="0"/>
              <a:t>VAT </a:t>
            </a:r>
            <a:r>
              <a:rPr lang="en-GB" sz="2400" b="0" dirty="0"/>
              <a:t>is a </a:t>
            </a:r>
            <a:r>
              <a:rPr lang="en-GB" sz="2400" b="0" u="sng" dirty="0"/>
              <a:t>transaction </a:t>
            </a:r>
            <a:r>
              <a:rPr lang="en-GB" sz="2400" b="0" u="sng" dirty="0" smtClean="0"/>
              <a:t>tax</a:t>
            </a:r>
            <a:endParaRPr lang="en-GB" sz="2400" b="0" dirty="0" smtClean="0"/>
          </a:p>
          <a:p>
            <a:pPr marL="342900" indent="-342900">
              <a:buFont typeface="Arial" panose="020B0604020202020204" pitchFamily="34" charset="0"/>
              <a:buChar char="•"/>
            </a:pPr>
            <a:r>
              <a:rPr lang="en-GB" sz="2400" b="0" dirty="0" smtClean="0"/>
              <a:t>Supplies of goods or services made for consideration. </a:t>
            </a:r>
          </a:p>
          <a:p>
            <a:pPr marL="342900" indent="-342900">
              <a:buFont typeface="Arial" panose="020B0604020202020204" pitchFamily="34" charset="0"/>
              <a:buChar char="•"/>
            </a:pPr>
            <a:r>
              <a:rPr lang="en-GB" sz="2400" b="0" dirty="0" smtClean="0"/>
              <a:t>Only transactions made in an economic activity, as defined in the VAT legislation, may </a:t>
            </a:r>
            <a:r>
              <a:rPr lang="en-GB" sz="2400" b="0" dirty="0"/>
              <a:t>be subject to </a:t>
            </a:r>
            <a:r>
              <a:rPr lang="en-GB" sz="2400" b="0" dirty="0" smtClean="0"/>
              <a:t>VAT. </a:t>
            </a:r>
          </a:p>
          <a:p>
            <a:pPr marL="342900" indent="-342900">
              <a:buFont typeface="Arial" panose="020B0604020202020204" pitchFamily="34" charset="0"/>
              <a:buChar char="•"/>
            </a:pPr>
            <a:r>
              <a:rPr lang="en-GB" sz="2400" b="0" dirty="0" smtClean="0"/>
              <a:t>All companies’ business activities is normally economic activities while private persons and funded institutions’ activities are normally not.</a:t>
            </a:r>
          </a:p>
          <a:p>
            <a:pPr marL="342900" indent="-342900">
              <a:buFont typeface="Arial" panose="020B0604020202020204" pitchFamily="34" charset="0"/>
              <a:buChar char="•"/>
            </a:pPr>
            <a:r>
              <a:rPr lang="en-GB" sz="2400" b="0" dirty="0" smtClean="0"/>
              <a:t>EU </a:t>
            </a:r>
            <a:r>
              <a:rPr lang="en-GB" sz="2400" b="0" dirty="0"/>
              <a:t>VAT Directive (2006/112/EC). The EU VAT Directive is implemented in each Member state by national VAT </a:t>
            </a:r>
            <a:r>
              <a:rPr lang="en-GB" sz="2400" b="0" dirty="0" smtClean="0"/>
              <a:t>legislations</a:t>
            </a:r>
            <a:r>
              <a:rPr lang="en-GB" sz="2400" b="0" dirty="0"/>
              <a:t>.</a:t>
            </a:r>
          </a:p>
        </p:txBody>
      </p:sp>
    </p:spTree>
    <p:extLst>
      <p:ext uri="{BB962C8B-B14F-4D97-AF65-F5344CB8AC3E}">
        <p14:creationId xmlns:p14="http://schemas.microsoft.com/office/powerpoint/2010/main" val="3687784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Exemptions from VAT</a:t>
            </a:r>
            <a:endParaRPr lang="en-US" noProof="0" dirty="0"/>
          </a:p>
        </p:txBody>
      </p:sp>
      <p:sp>
        <p:nvSpPr>
          <p:cNvPr id="4" name="Text Placeholder 3"/>
          <p:cNvSpPr>
            <a:spLocks noGrp="1"/>
          </p:cNvSpPr>
          <p:nvPr>
            <p:ph type="body" sz="quarter" idx="10"/>
          </p:nvPr>
        </p:nvSpPr>
        <p:spPr/>
        <p:txBody>
          <a:bodyPr/>
          <a:lstStyle/>
          <a:p>
            <a:pPr marL="342900" indent="-342900">
              <a:buFont typeface="Arial" panose="020B0604020202020204" pitchFamily="34" charset="0"/>
              <a:buChar char="•"/>
            </a:pPr>
            <a:endParaRPr lang="en-GB" sz="2400" b="0" dirty="0" smtClean="0"/>
          </a:p>
          <a:p>
            <a:pPr marL="342900" indent="-342900">
              <a:buFont typeface="Arial" panose="020B0604020202020204" pitchFamily="34" charset="0"/>
              <a:buChar char="•"/>
            </a:pPr>
            <a:r>
              <a:rPr lang="en-GB" sz="2400" b="0" dirty="0" smtClean="0"/>
              <a:t>All </a:t>
            </a:r>
            <a:r>
              <a:rPr lang="en-GB" sz="2400" b="0" dirty="0"/>
              <a:t>transactions are VAT </a:t>
            </a:r>
            <a:r>
              <a:rPr lang="en-GB" sz="2400" b="0" dirty="0" smtClean="0"/>
              <a:t>taxable unless </a:t>
            </a:r>
            <a:r>
              <a:rPr lang="en-GB" sz="2400" b="0" dirty="0"/>
              <a:t>explicitly exempted </a:t>
            </a:r>
          </a:p>
          <a:p>
            <a:pPr marL="342900" indent="-342900">
              <a:buFont typeface="Arial" panose="020B0604020202020204" pitchFamily="34" charset="0"/>
              <a:buChar char="•"/>
            </a:pPr>
            <a:r>
              <a:rPr lang="en-GB" sz="2400" b="0" dirty="0" smtClean="0"/>
              <a:t>Example: </a:t>
            </a:r>
            <a:r>
              <a:rPr lang="en-GB" sz="2400" b="0" dirty="0"/>
              <a:t>health </a:t>
            </a:r>
            <a:r>
              <a:rPr lang="en-GB" sz="2400" b="0" dirty="0" smtClean="0"/>
              <a:t>care, </a:t>
            </a:r>
            <a:r>
              <a:rPr lang="en-GB" sz="2400" b="0" dirty="0"/>
              <a:t>financial </a:t>
            </a:r>
            <a:r>
              <a:rPr lang="en-GB" sz="2400" b="0" dirty="0" smtClean="0"/>
              <a:t>services, insurance </a:t>
            </a:r>
          </a:p>
          <a:p>
            <a:pPr marL="342900" indent="-342900">
              <a:buFont typeface="Arial" panose="020B0604020202020204" pitchFamily="34" charset="0"/>
              <a:buChar char="•"/>
            </a:pPr>
            <a:r>
              <a:rPr lang="en-GB" sz="2400" b="0" dirty="0" smtClean="0"/>
              <a:t>Only </a:t>
            </a:r>
            <a:r>
              <a:rPr lang="en-GB" sz="2400" b="0" i="1" dirty="0"/>
              <a:t>transactions</a:t>
            </a:r>
            <a:r>
              <a:rPr lang="en-GB" sz="2400" b="0" dirty="0"/>
              <a:t> can be VAT exempted. </a:t>
            </a:r>
            <a:r>
              <a:rPr lang="en-GB" sz="2400" b="0" dirty="0" smtClean="0"/>
              <a:t>Some </a:t>
            </a:r>
            <a:r>
              <a:rPr lang="en-GB" sz="2400" b="0" dirty="0"/>
              <a:t>entities may be qualified for VAT exempted purchases. </a:t>
            </a:r>
          </a:p>
          <a:p>
            <a:pPr marL="342900" indent="-342900">
              <a:buFont typeface="Arial" panose="020B0604020202020204" pitchFamily="34" charset="0"/>
              <a:buChar char="•"/>
            </a:pPr>
            <a:r>
              <a:rPr lang="en-GB" sz="2400" b="0" dirty="0" smtClean="0"/>
              <a:t>Transactions </a:t>
            </a:r>
            <a:r>
              <a:rPr lang="en-GB" sz="2400" b="0" i="1" dirty="0" smtClean="0"/>
              <a:t>to ERICs </a:t>
            </a:r>
            <a:r>
              <a:rPr lang="en-GB" sz="2400" b="0" dirty="0"/>
              <a:t>are explicitly VAT exempted in accordance to article 151.1 b) of the EU VAT Directive. </a:t>
            </a:r>
          </a:p>
          <a:p>
            <a:pPr marL="342900" indent="-342900">
              <a:buFont typeface="Arial" panose="020B0604020202020204" pitchFamily="34" charset="0"/>
              <a:buChar char="•"/>
            </a:pPr>
            <a:r>
              <a:rPr lang="en-GB" sz="2400" b="0" dirty="0"/>
              <a:t>Importations </a:t>
            </a:r>
            <a:r>
              <a:rPr lang="en-GB" sz="2400" b="0" i="1" dirty="0"/>
              <a:t>made by </a:t>
            </a:r>
            <a:r>
              <a:rPr lang="en-GB" sz="2400" b="0" i="1" dirty="0" smtClean="0"/>
              <a:t>ERICs</a:t>
            </a:r>
            <a:r>
              <a:rPr lang="en-GB" sz="2400" b="0" dirty="0" smtClean="0"/>
              <a:t> </a:t>
            </a:r>
            <a:r>
              <a:rPr lang="en-GB" sz="2400" b="0" dirty="0"/>
              <a:t>are VAT exempted in accordance to article 143 g) of the EU VAT Directive.</a:t>
            </a:r>
          </a:p>
          <a:p>
            <a:pPr marL="342900" indent="-342900">
              <a:buFont typeface="Arial" panose="020B0604020202020204" pitchFamily="34" charset="0"/>
              <a:buChar char="•"/>
            </a:pPr>
            <a:r>
              <a:rPr lang="en-GB" sz="2400" b="0" dirty="0" smtClean="0"/>
              <a:t>ERIC must be the purchaser in the transaction, both legally and economically.</a:t>
            </a:r>
            <a:endParaRPr lang="en-GB" sz="2400" b="0" dirty="0"/>
          </a:p>
        </p:txBody>
      </p:sp>
    </p:spTree>
    <p:extLst>
      <p:ext uri="{BB962C8B-B14F-4D97-AF65-F5344CB8AC3E}">
        <p14:creationId xmlns:p14="http://schemas.microsoft.com/office/powerpoint/2010/main" val="3714300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of VAT is complex</a:t>
            </a:r>
          </a:p>
        </p:txBody>
      </p:sp>
      <p:sp>
        <p:nvSpPr>
          <p:cNvPr id="4" name="Text Placeholder 3"/>
          <p:cNvSpPr>
            <a:spLocks noGrp="1"/>
          </p:cNvSpPr>
          <p:nvPr>
            <p:ph type="body" sz="quarter" idx="10"/>
          </p:nvPr>
        </p:nvSpPr>
        <p:spPr/>
        <p:txBody>
          <a:bodyPr/>
          <a:lstStyle/>
          <a:p>
            <a:endParaRPr lang="en-GB" sz="2400" b="0" dirty="0" smtClean="0"/>
          </a:p>
          <a:p>
            <a:r>
              <a:rPr lang="en-GB" sz="2400" b="0" dirty="0" smtClean="0"/>
              <a:t>Each transaction, also in a chain, </a:t>
            </a:r>
            <a:r>
              <a:rPr lang="en-GB" sz="2400" b="0" dirty="0"/>
              <a:t>must be </a:t>
            </a:r>
            <a:r>
              <a:rPr lang="en-GB" sz="2400" b="0" dirty="0" smtClean="0"/>
              <a:t>assessed.</a:t>
            </a:r>
          </a:p>
          <a:p>
            <a:r>
              <a:rPr lang="en-GB" sz="2400" b="0" dirty="0" smtClean="0"/>
              <a:t>Simplified, the </a:t>
            </a:r>
            <a:r>
              <a:rPr lang="en-GB" sz="2400" b="0" dirty="0"/>
              <a:t>following steps.</a:t>
            </a:r>
          </a:p>
          <a:p>
            <a:pPr marL="558900" lvl="2" indent="-342900">
              <a:buAutoNum type="arabicPeriod"/>
            </a:pPr>
            <a:r>
              <a:rPr lang="en-GB" sz="2400" b="0" dirty="0"/>
              <a:t>What is the taxable event, e.g. supply of goods, supply of services, intra union transfer of own goods, deemed supply, importation to the EU </a:t>
            </a:r>
            <a:r>
              <a:rPr lang="en-GB" sz="2400" b="0" dirty="0" smtClean="0"/>
              <a:t>etc?</a:t>
            </a:r>
          </a:p>
          <a:p>
            <a:pPr marL="558900" lvl="2" indent="-342900">
              <a:buAutoNum type="arabicPeriod"/>
            </a:pPr>
            <a:r>
              <a:rPr lang="en-GB" sz="2400" b="0" dirty="0" smtClean="0"/>
              <a:t>Deciding </a:t>
            </a:r>
            <a:r>
              <a:rPr lang="en-GB" sz="2400" b="0" dirty="0"/>
              <a:t>the place of the taxable event, i.e. in which country the taxable event is considered to take </a:t>
            </a:r>
            <a:r>
              <a:rPr lang="en-GB" sz="2400" b="0" dirty="0" smtClean="0"/>
              <a:t>place?</a:t>
            </a:r>
          </a:p>
          <a:p>
            <a:pPr marL="558900" lvl="2" indent="-342900">
              <a:buAutoNum type="arabicPeriod"/>
            </a:pPr>
            <a:r>
              <a:rPr lang="en-GB" sz="2400" b="0" dirty="0" smtClean="0"/>
              <a:t>Are </a:t>
            </a:r>
            <a:r>
              <a:rPr lang="en-GB" sz="2400" b="0" dirty="0"/>
              <a:t>there any VAT exemptions applicable to the </a:t>
            </a:r>
            <a:r>
              <a:rPr lang="en-GB" sz="2400" b="0" dirty="0" smtClean="0"/>
              <a:t>transaction?</a:t>
            </a:r>
          </a:p>
          <a:p>
            <a:pPr marL="558900" lvl="2" indent="-342900">
              <a:buAutoNum type="arabicPeriod"/>
            </a:pPr>
            <a:r>
              <a:rPr lang="en-GB" sz="2400" b="0" dirty="0" smtClean="0"/>
              <a:t>Who </a:t>
            </a:r>
            <a:r>
              <a:rPr lang="en-GB" sz="2400" b="0" dirty="0"/>
              <a:t>is liable for any possible </a:t>
            </a:r>
            <a:r>
              <a:rPr lang="en-GB" sz="2400" b="0" dirty="0" smtClean="0"/>
              <a:t>VAT? </a:t>
            </a:r>
            <a:endParaRPr lang="en-GB" sz="2400" b="0" dirty="0"/>
          </a:p>
        </p:txBody>
      </p:sp>
    </p:spTree>
    <p:extLst>
      <p:ext uri="{BB962C8B-B14F-4D97-AF65-F5344CB8AC3E}">
        <p14:creationId xmlns:p14="http://schemas.microsoft.com/office/powerpoint/2010/main" val="3906474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48" y="325857"/>
            <a:ext cx="7968906" cy="657102"/>
          </a:xfrm>
        </p:spPr>
        <p:txBody>
          <a:bodyPr/>
          <a:lstStyle/>
          <a:p>
            <a:r>
              <a:rPr lang="en-US" dirty="0"/>
              <a:t>What are the consequences for VAT being a transactional tax?</a:t>
            </a:r>
          </a:p>
        </p:txBody>
      </p:sp>
      <p:sp>
        <p:nvSpPr>
          <p:cNvPr id="4" name="Text Placeholder 3"/>
          <p:cNvSpPr>
            <a:spLocks noGrp="1"/>
          </p:cNvSpPr>
          <p:nvPr>
            <p:ph type="body" sz="quarter" idx="10"/>
          </p:nvPr>
        </p:nvSpPr>
        <p:spPr>
          <a:xfrm>
            <a:off x="724648" y="1683989"/>
            <a:ext cx="8275800" cy="4594225"/>
          </a:xfrm>
        </p:spPr>
        <p:txBody>
          <a:bodyPr/>
          <a:lstStyle/>
          <a:p>
            <a:endParaRPr lang="en-GB" sz="2000" b="0" dirty="0" smtClean="0"/>
          </a:p>
          <a:p>
            <a:r>
              <a:rPr lang="en-GB" sz="2000" b="0" dirty="0" smtClean="0"/>
              <a:t>In the example below, there is only one party (the subcontractor 2) who is actually performing the service or delivering the goods but from a VAT perspective, yet there are three transactions</a:t>
            </a:r>
            <a:r>
              <a:rPr lang="en-GB" sz="2000" b="0" dirty="0"/>
              <a:t> </a:t>
            </a:r>
            <a:r>
              <a:rPr lang="en-GB" sz="2000" b="0" dirty="0" smtClean="0"/>
              <a:t>for which the VAT needs to be assessed.</a:t>
            </a:r>
          </a:p>
          <a:p>
            <a:endParaRPr lang="en-GB" dirty="0" smtClean="0"/>
          </a:p>
        </p:txBody>
      </p:sp>
      <p:grpSp>
        <p:nvGrpSpPr>
          <p:cNvPr id="31" name="Group 30"/>
          <p:cNvGrpSpPr/>
          <p:nvPr/>
        </p:nvGrpSpPr>
        <p:grpSpPr>
          <a:xfrm>
            <a:off x="1649762" y="5606922"/>
            <a:ext cx="3976139" cy="575821"/>
            <a:chOff x="1095630" y="4519755"/>
            <a:chExt cx="3976139" cy="575821"/>
          </a:xfrm>
        </p:grpSpPr>
        <p:cxnSp>
          <p:nvCxnSpPr>
            <p:cNvPr id="15" name="Straight Arrow Connector 14"/>
            <p:cNvCxnSpPr/>
            <p:nvPr/>
          </p:nvCxnSpPr>
          <p:spPr>
            <a:xfrm>
              <a:off x="1095631" y="4920181"/>
              <a:ext cx="889687" cy="4118"/>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95630" y="4674014"/>
              <a:ext cx="889687" cy="4118"/>
            </a:xfrm>
            <a:prstGeom prst="straightConnector1">
              <a:avLst/>
            </a:prstGeom>
            <a:ln>
              <a:solidFill>
                <a:schemeClr val="accent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75935" y="4519755"/>
              <a:ext cx="1664043" cy="317220"/>
            </a:xfrm>
            <a:prstGeom prst="rect">
              <a:avLst/>
            </a:prstGeom>
            <a:noFill/>
          </p:spPr>
          <p:txBody>
            <a:bodyPr wrap="none" lIns="54610" tIns="54610" rIns="54610" bIns="54610" rtlCol="0">
              <a:noAutofit/>
            </a:bodyPr>
            <a:lstStyle/>
            <a:p>
              <a:pPr>
                <a:spcAft>
                  <a:spcPts val="600"/>
                </a:spcAft>
              </a:pPr>
              <a:r>
                <a:rPr lang="en-US" sz="1100" dirty="0" smtClean="0">
                  <a:solidFill>
                    <a:schemeClr val="tx2"/>
                  </a:solidFill>
                </a:rPr>
                <a:t>Goods</a:t>
              </a:r>
              <a:r>
                <a:rPr lang="sv-SE" sz="1100" dirty="0" smtClean="0">
                  <a:solidFill>
                    <a:schemeClr val="tx2"/>
                  </a:solidFill>
                </a:rPr>
                <a:t> </a:t>
              </a:r>
              <a:r>
                <a:rPr lang="sv-SE" sz="1100" dirty="0">
                  <a:solidFill>
                    <a:schemeClr val="tx2"/>
                  </a:solidFill>
                </a:rPr>
                <a:t>or services</a:t>
              </a:r>
            </a:p>
          </p:txBody>
        </p:sp>
        <p:sp>
          <p:nvSpPr>
            <p:cNvPr id="18" name="TextBox 17"/>
            <p:cNvSpPr txBox="1"/>
            <p:nvPr/>
          </p:nvSpPr>
          <p:spPr>
            <a:xfrm>
              <a:off x="2075935" y="4778356"/>
              <a:ext cx="2995834" cy="317220"/>
            </a:xfrm>
            <a:prstGeom prst="rect">
              <a:avLst/>
            </a:prstGeom>
            <a:noFill/>
          </p:spPr>
          <p:txBody>
            <a:bodyPr wrap="none" lIns="54610" tIns="54610" rIns="54610" bIns="54610" rtlCol="0">
              <a:noAutofit/>
            </a:bodyPr>
            <a:lstStyle/>
            <a:p>
              <a:pPr>
                <a:spcAft>
                  <a:spcPts val="600"/>
                </a:spcAft>
              </a:pPr>
              <a:r>
                <a:rPr lang="sv-SE" sz="1100" dirty="0">
                  <a:solidFill>
                    <a:schemeClr val="tx2"/>
                  </a:solidFill>
                </a:rPr>
                <a:t>Legal or </a:t>
              </a:r>
              <a:r>
                <a:rPr lang="en-US" sz="1100" dirty="0" smtClean="0">
                  <a:solidFill>
                    <a:schemeClr val="tx2"/>
                  </a:solidFill>
                </a:rPr>
                <a:t>contractual</a:t>
              </a:r>
              <a:r>
                <a:rPr lang="sv-SE" sz="1100" dirty="0" smtClean="0">
                  <a:solidFill>
                    <a:schemeClr val="tx2"/>
                  </a:solidFill>
                </a:rPr>
                <a:t> </a:t>
              </a:r>
              <a:r>
                <a:rPr lang="sv-SE" sz="1100" dirty="0">
                  <a:solidFill>
                    <a:schemeClr val="tx2"/>
                  </a:solidFill>
                </a:rPr>
                <a:t>relationship</a:t>
              </a:r>
            </a:p>
          </p:txBody>
        </p:sp>
      </p:grpSp>
      <p:grpSp>
        <p:nvGrpSpPr>
          <p:cNvPr id="30" name="Group 29"/>
          <p:cNvGrpSpPr/>
          <p:nvPr/>
        </p:nvGrpSpPr>
        <p:grpSpPr>
          <a:xfrm>
            <a:off x="1649763" y="4168120"/>
            <a:ext cx="6104240" cy="1194791"/>
            <a:chOff x="1095632" y="3080953"/>
            <a:chExt cx="6104240" cy="1194791"/>
          </a:xfrm>
        </p:grpSpPr>
        <p:sp>
          <p:nvSpPr>
            <p:cNvPr id="5" name="Rectangle 4"/>
            <p:cNvSpPr/>
            <p:nvPr/>
          </p:nvSpPr>
          <p:spPr>
            <a:xfrm>
              <a:off x="1095632" y="3080954"/>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bg1"/>
                  </a:solidFill>
                </a:rPr>
                <a:t>Sub-contractor 2</a:t>
              </a:r>
              <a:endParaRPr lang="en-US" sz="1500" dirty="0">
                <a:solidFill>
                  <a:schemeClr val="bg1"/>
                </a:solidFill>
              </a:endParaRPr>
            </a:p>
          </p:txBody>
        </p:sp>
        <p:sp>
          <p:nvSpPr>
            <p:cNvPr id="6" name="Rectangle 5"/>
            <p:cNvSpPr/>
            <p:nvPr/>
          </p:nvSpPr>
          <p:spPr>
            <a:xfrm>
              <a:off x="2734962" y="3080954"/>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bg1"/>
                  </a:solidFill>
                </a:rPr>
                <a:t>Sub-contractor 1</a:t>
              </a:r>
              <a:endParaRPr lang="en-US" sz="1500" dirty="0">
                <a:solidFill>
                  <a:schemeClr val="bg1"/>
                </a:solidFill>
              </a:endParaRPr>
            </a:p>
          </p:txBody>
        </p:sp>
        <p:sp>
          <p:nvSpPr>
            <p:cNvPr id="7" name="Rectangle 6"/>
            <p:cNvSpPr/>
            <p:nvPr/>
          </p:nvSpPr>
          <p:spPr>
            <a:xfrm>
              <a:off x="4374291" y="3080954"/>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lgn="ctr"/>
              <a:r>
                <a:rPr lang="en-US" sz="1500" dirty="0" smtClean="0">
                  <a:solidFill>
                    <a:prstClr val="white"/>
                  </a:solidFill>
                </a:rPr>
                <a:t>Supplier</a:t>
              </a:r>
              <a:endParaRPr lang="en-US" sz="1500" dirty="0">
                <a:solidFill>
                  <a:prstClr val="white"/>
                </a:solidFill>
              </a:endParaRPr>
            </a:p>
          </p:txBody>
        </p:sp>
        <p:sp>
          <p:nvSpPr>
            <p:cNvPr id="8" name="Rectangle 7"/>
            <p:cNvSpPr/>
            <p:nvPr/>
          </p:nvSpPr>
          <p:spPr>
            <a:xfrm>
              <a:off x="6013620" y="3080953"/>
              <a:ext cx="1186252" cy="74140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sz="1500" dirty="0" smtClean="0">
                  <a:solidFill>
                    <a:schemeClr val="bg1"/>
                  </a:solidFill>
                </a:rPr>
                <a:t>Customer</a:t>
              </a:r>
              <a:endParaRPr lang="en-US" sz="1500" dirty="0">
                <a:solidFill>
                  <a:schemeClr val="bg1"/>
                </a:solidFill>
              </a:endParaRPr>
            </a:p>
          </p:txBody>
        </p:sp>
        <p:cxnSp>
          <p:nvCxnSpPr>
            <p:cNvPr id="10" name="Straight Arrow Connector 9"/>
            <p:cNvCxnSpPr/>
            <p:nvPr/>
          </p:nvCxnSpPr>
          <p:spPr>
            <a:xfrm>
              <a:off x="1688758" y="4275643"/>
              <a:ext cx="4815013" cy="101"/>
            </a:xfrm>
            <a:prstGeom prst="straightConnector1">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81884" y="3449319"/>
              <a:ext cx="428360" cy="0"/>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3"/>
            </p:cNvCxnSpPr>
            <p:nvPr/>
          </p:nvCxnSpPr>
          <p:spPr>
            <a:xfrm flipV="1">
              <a:off x="5560543" y="3449319"/>
              <a:ext cx="420125" cy="2338"/>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921214" y="3449319"/>
              <a:ext cx="409825" cy="0"/>
            </a:xfrm>
            <a:prstGeom prst="straightConnector1">
              <a:avLst/>
            </a:prstGeom>
            <a:ln>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p:cNvCxnSpPr>
            <p:nvPr/>
          </p:nvCxnSpPr>
          <p:spPr>
            <a:xfrm>
              <a:off x="1688758" y="3822359"/>
              <a:ext cx="0" cy="45328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503771" y="3822358"/>
              <a:ext cx="0" cy="45328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2942073" y="4064184"/>
            <a:ext cx="197708" cy="288119"/>
          </a:xfrm>
          <a:prstGeom prst="rect">
            <a:avLst/>
          </a:prstGeom>
          <a:noFill/>
        </p:spPr>
        <p:txBody>
          <a:bodyPr wrap="square" lIns="54610" tIns="54610" rIns="54610" bIns="54610" rtlCol="0">
            <a:noAutofit/>
          </a:bodyPr>
          <a:lstStyle/>
          <a:p>
            <a:pPr>
              <a:spcAft>
                <a:spcPts val="600"/>
              </a:spcAft>
            </a:pPr>
            <a:r>
              <a:rPr lang="sv-SE" sz="1200" dirty="0">
                <a:solidFill>
                  <a:schemeClr val="tx2"/>
                </a:solidFill>
              </a:rPr>
              <a:t>1</a:t>
            </a:r>
          </a:p>
        </p:txBody>
      </p:sp>
      <p:sp>
        <p:nvSpPr>
          <p:cNvPr id="43" name="TextBox 42"/>
          <p:cNvSpPr txBox="1"/>
          <p:nvPr/>
        </p:nvSpPr>
        <p:spPr>
          <a:xfrm>
            <a:off x="4602944" y="4064184"/>
            <a:ext cx="197708" cy="288119"/>
          </a:xfrm>
          <a:prstGeom prst="rect">
            <a:avLst/>
          </a:prstGeom>
          <a:noFill/>
        </p:spPr>
        <p:txBody>
          <a:bodyPr wrap="square" lIns="54610" tIns="54610" rIns="54610" bIns="54610" rtlCol="0">
            <a:noAutofit/>
          </a:bodyPr>
          <a:lstStyle/>
          <a:p>
            <a:pPr>
              <a:spcAft>
                <a:spcPts val="600"/>
              </a:spcAft>
            </a:pPr>
            <a:r>
              <a:rPr lang="sv-SE" sz="1200" dirty="0">
                <a:solidFill>
                  <a:schemeClr val="tx2"/>
                </a:solidFill>
              </a:rPr>
              <a:t>2</a:t>
            </a:r>
          </a:p>
        </p:txBody>
      </p:sp>
      <p:sp>
        <p:nvSpPr>
          <p:cNvPr id="44" name="TextBox 43"/>
          <p:cNvSpPr txBox="1"/>
          <p:nvPr/>
        </p:nvSpPr>
        <p:spPr>
          <a:xfrm>
            <a:off x="6209929" y="4066431"/>
            <a:ext cx="197708" cy="288119"/>
          </a:xfrm>
          <a:prstGeom prst="rect">
            <a:avLst/>
          </a:prstGeom>
          <a:noFill/>
        </p:spPr>
        <p:txBody>
          <a:bodyPr wrap="square" lIns="54610" tIns="54610" rIns="54610" bIns="54610" rtlCol="0">
            <a:noAutofit/>
          </a:bodyPr>
          <a:lstStyle/>
          <a:p>
            <a:pPr>
              <a:spcAft>
                <a:spcPts val="600"/>
              </a:spcAft>
            </a:pPr>
            <a:r>
              <a:rPr lang="sv-SE" sz="1200" dirty="0">
                <a:solidFill>
                  <a:schemeClr val="tx2"/>
                </a:solidFill>
              </a:rPr>
              <a:t>3</a:t>
            </a:r>
          </a:p>
        </p:txBody>
      </p:sp>
    </p:spTree>
    <p:extLst>
      <p:ext uri="{BB962C8B-B14F-4D97-AF65-F5344CB8AC3E}">
        <p14:creationId xmlns:p14="http://schemas.microsoft.com/office/powerpoint/2010/main" val="3187197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7800" y="1674000"/>
            <a:ext cx="4272338" cy="3510000"/>
          </a:xfrm>
        </p:spPr>
        <p:txBody>
          <a:bodyPr/>
          <a:lstStyle/>
          <a:p>
            <a:r>
              <a:rPr lang="en-US" sz="6000" dirty="0" smtClean="0"/>
              <a:t>Some example scenarios</a:t>
            </a:r>
            <a:r>
              <a:rPr lang="en-US" sz="6000" dirty="0"/>
              <a:t/>
            </a:r>
            <a:br>
              <a:rPr lang="en-US" sz="6000" dirty="0"/>
            </a:br>
            <a:r>
              <a:rPr lang="en-US" sz="6000" dirty="0" smtClean="0"/>
              <a:t/>
            </a:r>
            <a:br>
              <a:rPr lang="en-US" sz="6000" dirty="0" smtClean="0"/>
            </a:br>
            <a:r>
              <a:rPr lang="en-US" sz="3200" dirty="0" smtClean="0"/>
              <a:t>Nota bene! It is not possible to cover all imaginable situations. Only the assumed most common situations are covered</a:t>
            </a:r>
            <a:endParaRPr lang="en-US" sz="3200" dirty="0"/>
          </a:p>
        </p:txBody>
      </p:sp>
      <p:pic>
        <p:nvPicPr>
          <p:cNvPr id="3" name="Bildobjekt 1"/>
          <p:cNvPicPr>
            <a:picLocks noChangeAspect="1"/>
          </p:cNvPicPr>
          <p:nvPr/>
        </p:nvPicPr>
        <p:blipFill rotWithShape="1">
          <a:blip r:embed="rId2" cstate="print">
            <a:extLst>
              <a:ext uri="{28A0092B-C50C-407E-A947-70E740481C1C}">
                <a14:useLocalDpi xmlns:a14="http://schemas.microsoft.com/office/drawing/2010/main" val="0"/>
              </a:ext>
            </a:extLst>
          </a:blip>
          <a:srcRect r="41218"/>
          <a:stretch/>
        </p:blipFill>
        <p:spPr>
          <a:xfrm>
            <a:off x="5540256" y="0"/>
            <a:ext cx="4365744" cy="6858000"/>
          </a:xfrm>
          <a:prstGeom prst="rect">
            <a:avLst/>
          </a:prstGeom>
        </p:spPr>
      </p:pic>
    </p:spTree>
    <p:extLst>
      <p:ext uri="{BB962C8B-B14F-4D97-AF65-F5344CB8AC3E}">
        <p14:creationId xmlns:p14="http://schemas.microsoft.com/office/powerpoint/2010/main" val="3671673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586143" y="4174944"/>
            <a:ext cx="1062265" cy="579122"/>
          </a:xfrm>
          <a:prstGeom prst="roundRect">
            <a:avLst/>
          </a:prstGeom>
          <a:solidFill>
            <a:schemeClr val="bg2">
              <a:lumMod val="90000"/>
              <a:alpha val="52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 name="Title 1"/>
          <p:cNvSpPr>
            <a:spLocks noGrp="1"/>
          </p:cNvSpPr>
          <p:nvPr>
            <p:ph type="title"/>
          </p:nvPr>
        </p:nvSpPr>
        <p:spPr/>
        <p:txBody>
          <a:bodyPr/>
          <a:lstStyle/>
          <a:p>
            <a:r>
              <a:rPr lang="en-US" sz="4800" dirty="0" smtClean="0"/>
              <a:t>Sale of goods to In-kind Partner – delivered from EU X to Sweden</a:t>
            </a:r>
            <a:endParaRPr lang="en-US" sz="4800" noProof="0" dirty="0"/>
          </a:p>
        </p:txBody>
      </p:sp>
      <p:sp>
        <p:nvSpPr>
          <p:cNvPr id="6" name="Text Placeholder 5"/>
          <p:cNvSpPr>
            <a:spLocks noGrp="1"/>
          </p:cNvSpPr>
          <p:nvPr>
            <p:ph type="body" sz="quarter" idx="11"/>
          </p:nvPr>
        </p:nvSpPr>
        <p:spPr/>
        <p:txBody>
          <a:bodyPr/>
          <a:lstStyle/>
          <a:p>
            <a:r>
              <a:rPr lang="en-GB" dirty="0"/>
              <a:t>S</a:t>
            </a:r>
            <a:r>
              <a:rPr lang="en-GB" dirty="0" smtClean="0"/>
              <a:t>cenario 1</a:t>
            </a:r>
            <a:endParaRPr lang="en-GB" dirty="0"/>
          </a:p>
        </p:txBody>
      </p:sp>
      <p:grpSp>
        <p:nvGrpSpPr>
          <p:cNvPr id="15" name="Group 14"/>
          <p:cNvGrpSpPr/>
          <p:nvPr/>
        </p:nvGrpSpPr>
        <p:grpSpPr>
          <a:xfrm>
            <a:off x="456121" y="1153256"/>
            <a:ext cx="8993757" cy="5250577"/>
            <a:chOff x="469812" y="1114422"/>
            <a:chExt cx="8993757" cy="5250577"/>
          </a:xfrm>
        </p:grpSpPr>
        <p:grpSp>
          <p:nvGrpSpPr>
            <p:cNvPr id="5" name="Group 4"/>
            <p:cNvGrpSpPr/>
            <p:nvPr/>
          </p:nvGrpSpPr>
          <p:grpSpPr>
            <a:xfrm>
              <a:off x="469812" y="1114422"/>
              <a:ext cx="8351228" cy="4238706"/>
              <a:chOff x="405628" y="1144304"/>
              <a:chExt cx="8351228" cy="4238706"/>
            </a:xfrm>
          </p:grpSpPr>
          <p:grpSp>
            <p:nvGrpSpPr>
              <p:cNvPr id="33" name="Group 32"/>
              <p:cNvGrpSpPr/>
              <p:nvPr/>
            </p:nvGrpSpPr>
            <p:grpSpPr>
              <a:xfrm>
                <a:off x="405628" y="1144304"/>
                <a:ext cx="8351228" cy="4238706"/>
                <a:chOff x="120957" y="1442622"/>
                <a:chExt cx="8351228" cy="4238706"/>
              </a:xfrm>
            </p:grpSpPr>
            <p:sp>
              <p:nvSpPr>
                <p:cNvPr id="165" name="Freeform 98"/>
                <p:cNvSpPr>
                  <a:spLocks noChangeAspect="1"/>
                </p:cNvSpPr>
                <p:nvPr/>
              </p:nvSpPr>
              <p:spPr bwMode="gray">
                <a:xfrm>
                  <a:off x="120957" y="2392802"/>
                  <a:ext cx="3431291" cy="2581630"/>
                </a:xfrm>
                <a:custGeom>
                  <a:avLst/>
                  <a:gdLst/>
                  <a:ahLst/>
                  <a:cxnLst>
                    <a:cxn ang="0">
                      <a:pos x="370" y="1642"/>
                    </a:cxn>
                    <a:cxn ang="0">
                      <a:pos x="476" y="1530"/>
                    </a:cxn>
                    <a:cxn ang="0">
                      <a:pos x="417" y="1401"/>
                    </a:cxn>
                    <a:cxn ang="0">
                      <a:pos x="460" y="1270"/>
                    </a:cxn>
                    <a:cxn ang="0">
                      <a:pos x="394" y="1123"/>
                    </a:cxn>
                    <a:cxn ang="0">
                      <a:pos x="503" y="1046"/>
                    </a:cxn>
                    <a:cxn ang="0">
                      <a:pos x="480" y="944"/>
                    </a:cxn>
                    <a:cxn ang="0">
                      <a:pos x="512" y="785"/>
                    </a:cxn>
                    <a:cxn ang="0">
                      <a:pos x="627" y="614"/>
                    </a:cxn>
                    <a:cxn ang="0">
                      <a:pos x="577" y="513"/>
                    </a:cxn>
                    <a:cxn ang="0">
                      <a:pos x="407" y="525"/>
                    </a:cxn>
                    <a:cxn ang="0">
                      <a:pos x="241" y="504"/>
                    </a:cxn>
                    <a:cxn ang="0">
                      <a:pos x="131" y="491"/>
                    </a:cxn>
                    <a:cxn ang="0">
                      <a:pos x="87" y="477"/>
                    </a:cxn>
                    <a:cxn ang="0">
                      <a:pos x="95" y="403"/>
                    </a:cxn>
                    <a:cxn ang="0">
                      <a:pos x="98" y="305"/>
                    </a:cxn>
                    <a:cxn ang="0">
                      <a:pos x="59" y="262"/>
                    </a:cxn>
                    <a:cxn ang="0">
                      <a:pos x="60" y="130"/>
                    </a:cxn>
                    <a:cxn ang="0">
                      <a:pos x="204" y="85"/>
                    </a:cxn>
                    <a:cxn ang="0">
                      <a:pos x="312" y="0"/>
                    </a:cxn>
                    <a:cxn ang="0">
                      <a:pos x="478" y="49"/>
                    </a:cxn>
                    <a:cxn ang="0">
                      <a:pos x="716" y="33"/>
                    </a:cxn>
                    <a:cxn ang="0">
                      <a:pos x="952" y="82"/>
                    </a:cxn>
                    <a:cxn ang="0">
                      <a:pos x="1139" y="70"/>
                    </a:cxn>
                    <a:cxn ang="0">
                      <a:pos x="1365" y="90"/>
                    </a:cxn>
                    <a:cxn ang="0">
                      <a:pos x="1518" y="101"/>
                    </a:cxn>
                    <a:cxn ang="0">
                      <a:pos x="1640" y="200"/>
                    </a:cxn>
                    <a:cxn ang="0">
                      <a:pos x="1748" y="256"/>
                    </a:cxn>
                    <a:cxn ang="0">
                      <a:pos x="2001" y="303"/>
                    </a:cxn>
                    <a:cxn ang="0">
                      <a:pos x="2102" y="281"/>
                    </a:cxn>
                    <a:cxn ang="0">
                      <a:pos x="2192" y="365"/>
                    </a:cxn>
                    <a:cxn ang="0">
                      <a:pos x="2226" y="344"/>
                    </a:cxn>
                    <a:cxn ang="0">
                      <a:pos x="2401" y="378"/>
                    </a:cxn>
                    <a:cxn ang="0">
                      <a:pos x="2527" y="370"/>
                    </a:cxn>
                    <a:cxn ang="0">
                      <a:pos x="2529" y="425"/>
                    </a:cxn>
                    <a:cxn ang="0">
                      <a:pos x="2513" y="538"/>
                    </a:cxn>
                    <a:cxn ang="0">
                      <a:pos x="2101" y="755"/>
                    </a:cxn>
                    <a:cxn ang="0">
                      <a:pos x="2023" y="867"/>
                    </a:cxn>
                    <a:cxn ang="0">
                      <a:pos x="1845" y="1119"/>
                    </a:cxn>
                    <a:cxn ang="0">
                      <a:pos x="1820" y="1198"/>
                    </a:cxn>
                    <a:cxn ang="0">
                      <a:pos x="1850" y="1281"/>
                    </a:cxn>
                    <a:cxn ang="0">
                      <a:pos x="1918" y="1320"/>
                    </a:cxn>
                    <a:cxn ang="0">
                      <a:pos x="1865" y="1414"/>
                    </a:cxn>
                    <a:cxn ang="0">
                      <a:pos x="1768" y="1524"/>
                    </a:cxn>
                    <a:cxn ang="0">
                      <a:pos x="1732" y="1622"/>
                    </a:cxn>
                    <a:cxn ang="0">
                      <a:pos x="1545" y="1730"/>
                    </a:cxn>
                    <a:cxn ang="0">
                      <a:pos x="1484" y="1853"/>
                    </a:cxn>
                    <a:cxn ang="0">
                      <a:pos x="1353" y="1872"/>
                    </a:cxn>
                    <a:cxn ang="0">
                      <a:pos x="1186" y="1865"/>
                    </a:cxn>
                    <a:cxn ang="0">
                      <a:pos x="962" y="1921"/>
                    </a:cxn>
                    <a:cxn ang="0">
                      <a:pos x="839" y="1978"/>
                    </a:cxn>
                    <a:cxn ang="0">
                      <a:pos x="781" y="2034"/>
                    </a:cxn>
                    <a:cxn ang="0">
                      <a:pos x="631" y="1929"/>
                    </a:cxn>
                    <a:cxn ang="0">
                      <a:pos x="597" y="1835"/>
                    </a:cxn>
                    <a:cxn ang="0">
                      <a:pos x="550" y="1777"/>
                    </a:cxn>
                    <a:cxn ang="0">
                      <a:pos x="386" y="1746"/>
                    </a:cxn>
                  </a:cxnLst>
                  <a:rect l="0" t="0" r="r" b="b"/>
                  <a:pathLst>
                    <a:path w="2560" h="2034">
                      <a:moveTo>
                        <a:pt x="386" y="1746"/>
                      </a:moveTo>
                      <a:lnTo>
                        <a:pt x="372" y="1682"/>
                      </a:lnTo>
                      <a:lnTo>
                        <a:pt x="370" y="1642"/>
                      </a:lnTo>
                      <a:lnTo>
                        <a:pt x="399" y="1604"/>
                      </a:lnTo>
                      <a:lnTo>
                        <a:pt x="451" y="1563"/>
                      </a:lnTo>
                      <a:lnTo>
                        <a:pt x="476" y="1530"/>
                      </a:lnTo>
                      <a:lnTo>
                        <a:pt x="464" y="1489"/>
                      </a:lnTo>
                      <a:lnTo>
                        <a:pt x="431" y="1450"/>
                      </a:lnTo>
                      <a:lnTo>
                        <a:pt x="417" y="1401"/>
                      </a:lnTo>
                      <a:lnTo>
                        <a:pt x="420" y="1349"/>
                      </a:lnTo>
                      <a:lnTo>
                        <a:pt x="447" y="1303"/>
                      </a:lnTo>
                      <a:lnTo>
                        <a:pt x="460" y="1270"/>
                      </a:lnTo>
                      <a:lnTo>
                        <a:pt x="451" y="1250"/>
                      </a:lnTo>
                      <a:lnTo>
                        <a:pt x="407" y="1183"/>
                      </a:lnTo>
                      <a:lnTo>
                        <a:pt x="394" y="1123"/>
                      </a:lnTo>
                      <a:lnTo>
                        <a:pt x="427" y="1099"/>
                      </a:lnTo>
                      <a:lnTo>
                        <a:pt x="468" y="1088"/>
                      </a:lnTo>
                      <a:lnTo>
                        <a:pt x="503" y="1046"/>
                      </a:lnTo>
                      <a:lnTo>
                        <a:pt x="505" y="1009"/>
                      </a:lnTo>
                      <a:lnTo>
                        <a:pt x="480" y="971"/>
                      </a:lnTo>
                      <a:lnTo>
                        <a:pt x="480" y="944"/>
                      </a:lnTo>
                      <a:lnTo>
                        <a:pt x="503" y="890"/>
                      </a:lnTo>
                      <a:lnTo>
                        <a:pt x="512" y="835"/>
                      </a:lnTo>
                      <a:lnTo>
                        <a:pt x="512" y="785"/>
                      </a:lnTo>
                      <a:lnTo>
                        <a:pt x="517" y="748"/>
                      </a:lnTo>
                      <a:lnTo>
                        <a:pt x="597" y="667"/>
                      </a:lnTo>
                      <a:lnTo>
                        <a:pt x="627" y="614"/>
                      </a:lnTo>
                      <a:lnTo>
                        <a:pt x="627" y="583"/>
                      </a:lnTo>
                      <a:lnTo>
                        <a:pt x="597" y="551"/>
                      </a:lnTo>
                      <a:lnTo>
                        <a:pt x="577" y="513"/>
                      </a:lnTo>
                      <a:lnTo>
                        <a:pt x="519" y="502"/>
                      </a:lnTo>
                      <a:lnTo>
                        <a:pt x="456" y="499"/>
                      </a:lnTo>
                      <a:lnTo>
                        <a:pt x="407" y="525"/>
                      </a:lnTo>
                      <a:lnTo>
                        <a:pt x="318" y="516"/>
                      </a:lnTo>
                      <a:lnTo>
                        <a:pt x="269" y="522"/>
                      </a:lnTo>
                      <a:lnTo>
                        <a:pt x="241" y="504"/>
                      </a:lnTo>
                      <a:lnTo>
                        <a:pt x="237" y="459"/>
                      </a:lnTo>
                      <a:lnTo>
                        <a:pt x="185" y="468"/>
                      </a:lnTo>
                      <a:lnTo>
                        <a:pt x="131" y="491"/>
                      </a:lnTo>
                      <a:lnTo>
                        <a:pt x="100" y="529"/>
                      </a:lnTo>
                      <a:lnTo>
                        <a:pt x="90" y="512"/>
                      </a:lnTo>
                      <a:lnTo>
                        <a:pt x="87" y="477"/>
                      </a:lnTo>
                      <a:lnTo>
                        <a:pt x="102" y="432"/>
                      </a:lnTo>
                      <a:lnTo>
                        <a:pt x="127" y="398"/>
                      </a:lnTo>
                      <a:lnTo>
                        <a:pt x="95" y="403"/>
                      </a:lnTo>
                      <a:lnTo>
                        <a:pt x="106" y="370"/>
                      </a:lnTo>
                      <a:lnTo>
                        <a:pt x="72" y="355"/>
                      </a:lnTo>
                      <a:lnTo>
                        <a:pt x="98" y="305"/>
                      </a:lnTo>
                      <a:lnTo>
                        <a:pt x="79" y="309"/>
                      </a:lnTo>
                      <a:lnTo>
                        <a:pt x="54" y="293"/>
                      </a:lnTo>
                      <a:lnTo>
                        <a:pt x="59" y="262"/>
                      </a:lnTo>
                      <a:lnTo>
                        <a:pt x="0" y="212"/>
                      </a:lnTo>
                      <a:lnTo>
                        <a:pt x="18" y="162"/>
                      </a:lnTo>
                      <a:lnTo>
                        <a:pt x="60" y="130"/>
                      </a:lnTo>
                      <a:lnTo>
                        <a:pt x="104" y="116"/>
                      </a:lnTo>
                      <a:lnTo>
                        <a:pt x="174" y="114"/>
                      </a:lnTo>
                      <a:lnTo>
                        <a:pt x="204" y="85"/>
                      </a:lnTo>
                      <a:lnTo>
                        <a:pt x="202" y="58"/>
                      </a:lnTo>
                      <a:lnTo>
                        <a:pt x="226" y="20"/>
                      </a:lnTo>
                      <a:lnTo>
                        <a:pt x="312" y="0"/>
                      </a:lnTo>
                      <a:lnTo>
                        <a:pt x="350" y="9"/>
                      </a:lnTo>
                      <a:lnTo>
                        <a:pt x="407" y="35"/>
                      </a:lnTo>
                      <a:lnTo>
                        <a:pt x="478" y="49"/>
                      </a:lnTo>
                      <a:lnTo>
                        <a:pt x="631" y="47"/>
                      </a:lnTo>
                      <a:lnTo>
                        <a:pt x="670" y="27"/>
                      </a:lnTo>
                      <a:lnTo>
                        <a:pt x="716" y="33"/>
                      </a:lnTo>
                      <a:lnTo>
                        <a:pt x="786" y="53"/>
                      </a:lnTo>
                      <a:lnTo>
                        <a:pt x="829" y="56"/>
                      </a:lnTo>
                      <a:lnTo>
                        <a:pt x="952" y="82"/>
                      </a:lnTo>
                      <a:lnTo>
                        <a:pt x="1017" y="88"/>
                      </a:lnTo>
                      <a:lnTo>
                        <a:pt x="1089" y="82"/>
                      </a:lnTo>
                      <a:lnTo>
                        <a:pt x="1139" y="70"/>
                      </a:lnTo>
                      <a:lnTo>
                        <a:pt x="1182" y="82"/>
                      </a:lnTo>
                      <a:lnTo>
                        <a:pt x="1254" y="94"/>
                      </a:lnTo>
                      <a:lnTo>
                        <a:pt x="1365" y="90"/>
                      </a:lnTo>
                      <a:lnTo>
                        <a:pt x="1417" y="108"/>
                      </a:lnTo>
                      <a:lnTo>
                        <a:pt x="1484" y="110"/>
                      </a:lnTo>
                      <a:lnTo>
                        <a:pt x="1518" y="101"/>
                      </a:lnTo>
                      <a:lnTo>
                        <a:pt x="1525" y="116"/>
                      </a:lnTo>
                      <a:lnTo>
                        <a:pt x="1607" y="183"/>
                      </a:lnTo>
                      <a:lnTo>
                        <a:pt x="1640" y="200"/>
                      </a:lnTo>
                      <a:lnTo>
                        <a:pt x="1680" y="209"/>
                      </a:lnTo>
                      <a:lnTo>
                        <a:pt x="1723" y="234"/>
                      </a:lnTo>
                      <a:lnTo>
                        <a:pt x="1748" y="256"/>
                      </a:lnTo>
                      <a:lnTo>
                        <a:pt x="1920" y="301"/>
                      </a:lnTo>
                      <a:lnTo>
                        <a:pt x="1976" y="309"/>
                      </a:lnTo>
                      <a:lnTo>
                        <a:pt x="2001" y="303"/>
                      </a:lnTo>
                      <a:lnTo>
                        <a:pt x="2039" y="276"/>
                      </a:lnTo>
                      <a:lnTo>
                        <a:pt x="2070" y="270"/>
                      </a:lnTo>
                      <a:lnTo>
                        <a:pt x="2102" y="281"/>
                      </a:lnTo>
                      <a:lnTo>
                        <a:pt x="2156" y="317"/>
                      </a:lnTo>
                      <a:lnTo>
                        <a:pt x="2181" y="342"/>
                      </a:lnTo>
                      <a:lnTo>
                        <a:pt x="2192" y="365"/>
                      </a:lnTo>
                      <a:lnTo>
                        <a:pt x="2217" y="366"/>
                      </a:lnTo>
                      <a:lnTo>
                        <a:pt x="2233" y="360"/>
                      </a:lnTo>
                      <a:lnTo>
                        <a:pt x="2226" y="344"/>
                      </a:lnTo>
                      <a:lnTo>
                        <a:pt x="2267" y="376"/>
                      </a:lnTo>
                      <a:lnTo>
                        <a:pt x="2297" y="385"/>
                      </a:lnTo>
                      <a:lnTo>
                        <a:pt x="2401" y="378"/>
                      </a:lnTo>
                      <a:lnTo>
                        <a:pt x="2453" y="369"/>
                      </a:lnTo>
                      <a:lnTo>
                        <a:pt x="2502" y="366"/>
                      </a:lnTo>
                      <a:lnTo>
                        <a:pt x="2527" y="370"/>
                      </a:lnTo>
                      <a:lnTo>
                        <a:pt x="2553" y="382"/>
                      </a:lnTo>
                      <a:lnTo>
                        <a:pt x="2560" y="409"/>
                      </a:lnTo>
                      <a:lnTo>
                        <a:pt x="2529" y="425"/>
                      </a:lnTo>
                      <a:lnTo>
                        <a:pt x="2533" y="463"/>
                      </a:lnTo>
                      <a:lnTo>
                        <a:pt x="2547" y="494"/>
                      </a:lnTo>
                      <a:lnTo>
                        <a:pt x="2513" y="538"/>
                      </a:lnTo>
                      <a:lnTo>
                        <a:pt x="2371" y="626"/>
                      </a:lnTo>
                      <a:lnTo>
                        <a:pt x="2321" y="673"/>
                      </a:lnTo>
                      <a:lnTo>
                        <a:pt x="2101" y="755"/>
                      </a:lnTo>
                      <a:lnTo>
                        <a:pt x="2055" y="810"/>
                      </a:lnTo>
                      <a:lnTo>
                        <a:pt x="2055" y="835"/>
                      </a:lnTo>
                      <a:lnTo>
                        <a:pt x="2023" y="867"/>
                      </a:lnTo>
                      <a:lnTo>
                        <a:pt x="1978" y="923"/>
                      </a:lnTo>
                      <a:lnTo>
                        <a:pt x="1920" y="1024"/>
                      </a:lnTo>
                      <a:lnTo>
                        <a:pt x="1845" y="1119"/>
                      </a:lnTo>
                      <a:lnTo>
                        <a:pt x="1832" y="1166"/>
                      </a:lnTo>
                      <a:lnTo>
                        <a:pt x="1820" y="1189"/>
                      </a:lnTo>
                      <a:lnTo>
                        <a:pt x="1820" y="1198"/>
                      </a:lnTo>
                      <a:lnTo>
                        <a:pt x="1834" y="1219"/>
                      </a:lnTo>
                      <a:lnTo>
                        <a:pt x="1840" y="1256"/>
                      </a:lnTo>
                      <a:lnTo>
                        <a:pt x="1850" y="1281"/>
                      </a:lnTo>
                      <a:lnTo>
                        <a:pt x="1868" y="1301"/>
                      </a:lnTo>
                      <a:lnTo>
                        <a:pt x="1888" y="1314"/>
                      </a:lnTo>
                      <a:lnTo>
                        <a:pt x="1918" y="1320"/>
                      </a:lnTo>
                      <a:lnTo>
                        <a:pt x="1931" y="1342"/>
                      </a:lnTo>
                      <a:lnTo>
                        <a:pt x="1913" y="1377"/>
                      </a:lnTo>
                      <a:lnTo>
                        <a:pt x="1865" y="1414"/>
                      </a:lnTo>
                      <a:lnTo>
                        <a:pt x="1830" y="1437"/>
                      </a:lnTo>
                      <a:lnTo>
                        <a:pt x="1805" y="1464"/>
                      </a:lnTo>
                      <a:lnTo>
                        <a:pt x="1768" y="1524"/>
                      </a:lnTo>
                      <a:lnTo>
                        <a:pt x="1760" y="1561"/>
                      </a:lnTo>
                      <a:lnTo>
                        <a:pt x="1741" y="1590"/>
                      </a:lnTo>
                      <a:lnTo>
                        <a:pt x="1732" y="1622"/>
                      </a:lnTo>
                      <a:lnTo>
                        <a:pt x="1740" y="1644"/>
                      </a:lnTo>
                      <a:lnTo>
                        <a:pt x="1622" y="1662"/>
                      </a:lnTo>
                      <a:lnTo>
                        <a:pt x="1545" y="1730"/>
                      </a:lnTo>
                      <a:lnTo>
                        <a:pt x="1521" y="1799"/>
                      </a:lnTo>
                      <a:lnTo>
                        <a:pt x="1504" y="1829"/>
                      </a:lnTo>
                      <a:lnTo>
                        <a:pt x="1484" y="1853"/>
                      </a:lnTo>
                      <a:lnTo>
                        <a:pt x="1455" y="1858"/>
                      </a:lnTo>
                      <a:lnTo>
                        <a:pt x="1410" y="1849"/>
                      </a:lnTo>
                      <a:lnTo>
                        <a:pt x="1353" y="1872"/>
                      </a:lnTo>
                      <a:lnTo>
                        <a:pt x="1306" y="1870"/>
                      </a:lnTo>
                      <a:lnTo>
                        <a:pt x="1248" y="1855"/>
                      </a:lnTo>
                      <a:lnTo>
                        <a:pt x="1186" y="1865"/>
                      </a:lnTo>
                      <a:lnTo>
                        <a:pt x="1139" y="1858"/>
                      </a:lnTo>
                      <a:lnTo>
                        <a:pt x="1004" y="1876"/>
                      </a:lnTo>
                      <a:lnTo>
                        <a:pt x="962" y="1921"/>
                      </a:lnTo>
                      <a:lnTo>
                        <a:pt x="914" y="1926"/>
                      </a:lnTo>
                      <a:lnTo>
                        <a:pt x="871" y="1943"/>
                      </a:lnTo>
                      <a:lnTo>
                        <a:pt x="839" y="1978"/>
                      </a:lnTo>
                      <a:lnTo>
                        <a:pt x="829" y="2000"/>
                      </a:lnTo>
                      <a:lnTo>
                        <a:pt x="810" y="2019"/>
                      </a:lnTo>
                      <a:lnTo>
                        <a:pt x="781" y="2034"/>
                      </a:lnTo>
                      <a:lnTo>
                        <a:pt x="718" y="2023"/>
                      </a:lnTo>
                      <a:lnTo>
                        <a:pt x="672" y="1991"/>
                      </a:lnTo>
                      <a:lnTo>
                        <a:pt x="631" y="1929"/>
                      </a:lnTo>
                      <a:lnTo>
                        <a:pt x="627" y="1896"/>
                      </a:lnTo>
                      <a:lnTo>
                        <a:pt x="600" y="1874"/>
                      </a:lnTo>
                      <a:lnTo>
                        <a:pt x="597" y="1835"/>
                      </a:lnTo>
                      <a:lnTo>
                        <a:pt x="593" y="1818"/>
                      </a:lnTo>
                      <a:lnTo>
                        <a:pt x="582" y="1804"/>
                      </a:lnTo>
                      <a:lnTo>
                        <a:pt x="550" y="1777"/>
                      </a:lnTo>
                      <a:lnTo>
                        <a:pt x="494" y="1747"/>
                      </a:lnTo>
                      <a:lnTo>
                        <a:pt x="468" y="1741"/>
                      </a:lnTo>
                      <a:lnTo>
                        <a:pt x="386" y="174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sp>
              <p:nvSpPr>
                <p:cNvPr id="8" name="Freeform 130"/>
                <p:cNvSpPr>
                  <a:spLocks noChangeAspect="1"/>
                </p:cNvSpPr>
                <p:nvPr/>
              </p:nvSpPr>
              <p:spPr bwMode="gray">
                <a:xfrm>
                  <a:off x="6629004" y="1442622"/>
                  <a:ext cx="1843181" cy="4045018"/>
                </a:xfrm>
                <a:custGeom>
                  <a:avLst/>
                  <a:gdLst/>
                  <a:ahLst/>
                  <a:cxnLst>
                    <a:cxn ang="0">
                      <a:pos x="52" y="4997"/>
                    </a:cxn>
                    <a:cxn ang="0">
                      <a:pos x="99" y="5036"/>
                    </a:cxn>
                    <a:cxn ang="0">
                      <a:pos x="162" y="5205"/>
                    </a:cxn>
                    <a:cxn ang="0">
                      <a:pos x="212" y="5478"/>
                    </a:cxn>
                    <a:cxn ang="0">
                      <a:pos x="342" y="5737"/>
                    </a:cxn>
                    <a:cxn ang="0">
                      <a:pos x="338" y="5945"/>
                    </a:cxn>
                    <a:cxn ang="0">
                      <a:pos x="396" y="6107"/>
                    </a:cxn>
                    <a:cxn ang="0">
                      <a:pos x="632" y="5965"/>
                    </a:cxn>
                    <a:cxn ang="0">
                      <a:pos x="850" y="5834"/>
                    </a:cxn>
                    <a:cxn ang="0">
                      <a:pos x="1069" y="5538"/>
                    </a:cxn>
                    <a:cxn ang="0">
                      <a:pos x="1120" y="5250"/>
                    </a:cxn>
                    <a:cxn ang="0">
                      <a:pos x="1125" y="5141"/>
                    </a:cxn>
                    <a:cxn ang="0">
                      <a:pos x="1076" y="4960"/>
                    </a:cxn>
                    <a:cxn ang="0">
                      <a:pos x="1030" y="4886"/>
                    </a:cxn>
                    <a:cxn ang="0">
                      <a:pos x="1308" y="4774"/>
                    </a:cxn>
                    <a:cxn ang="0">
                      <a:pos x="1453" y="4639"/>
                    </a:cxn>
                    <a:cxn ang="0">
                      <a:pos x="1272" y="4632"/>
                    </a:cxn>
                    <a:cxn ang="0">
                      <a:pos x="1080" y="4546"/>
                    </a:cxn>
                    <a:cxn ang="0">
                      <a:pos x="1261" y="4544"/>
                    </a:cxn>
                    <a:cxn ang="0">
                      <a:pos x="1385" y="4599"/>
                    </a:cxn>
                    <a:cxn ang="0">
                      <a:pos x="1473" y="4243"/>
                    </a:cxn>
                    <a:cxn ang="0">
                      <a:pos x="1318" y="4104"/>
                    </a:cxn>
                    <a:cxn ang="0">
                      <a:pos x="1149" y="4283"/>
                    </a:cxn>
                    <a:cxn ang="0">
                      <a:pos x="1191" y="4205"/>
                    </a:cxn>
                    <a:cxn ang="0">
                      <a:pos x="1236" y="3956"/>
                    </a:cxn>
                    <a:cxn ang="0">
                      <a:pos x="1283" y="3655"/>
                    </a:cxn>
                    <a:cxn ang="0">
                      <a:pos x="1271" y="3277"/>
                    </a:cxn>
                    <a:cxn ang="0">
                      <a:pos x="1377" y="3172"/>
                    </a:cxn>
                    <a:cxn ang="0">
                      <a:pos x="1466" y="3136"/>
                    </a:cxn>
                    <a:cxn ang="0">
                      <a:pos x="1532" y="3015"/>
                    </a:cxn>
                    <a:cxn ang="0">
                      <a:pos x="1679" y="2854"/>
                    </a:cxn>
                    <a:cxn ang="0">
                      <a:pos x="1880" y="2742"/>
                    </a:cxn>
                    <a:cxn ang="0">
                      <a:pos x="2072" y="2476"/>
                    </a:cxn>
                    <a:cxn ang="0">
                      <a:pos x="2134" y="2382"/>
                    </a:cxn>
                    <a:cxn ang="0">
                      <a:pos x="2060" y="2214"/>
                    </a:cxn>
                    <a:cxn ang="0">
                      <a:pos x="2121" y="1966"/>
                    </a:cxn>
                    <a:cxn ang="0">
                      <a:pos x="2215" y="1874"/>
                    </a:cxn>
                    <a:cxn ang="0">
                      <a:pos x="2291" y="1838"/>
                    </a:cxn>
                    <a:cxn ang="0">
                      <a:pos x="2340" y="1714"/>
                    </a:cxn>
                    <a:cxn ang="0">
                      <a:pos x="2464" y="1764"/>
                    </a:cxn>
                    <a:cxn ang="0">
                      <a:pos x="2658" y="1676"/>
                    </a:cxn>
                    <a:cxn ang="0">
                      <a:pos x="2561" y="1104"/>
                    </a:cxn>
                    <a:cxn ang="0">
                      <a:pos x="2550" y="693"/>
                    </a:cxn>
                    <a:cxn ang="0">
                      <a:pos x="1970" y="19"/>
                    </a:cxn>
                    <a:cxn ang="0">
                      <a:pos x="1873" y="106"/>
                    </a:cxn>
                    <a:cxn ang="0">
                      <a:pos x="1831" y="360"/>
                    </a:cxn>
                    <a:cxn ang="0">
                      <a:pos x="1456" y="445"/>
                    </a:cxn>
                    <a:cxn ang="0">
                      <a:pos x="1253" y="553"/>
                    </a:cxn>
                    <a:cxn ang="0">
                      <a:pos x="1042" y="933"/>
                    </a:cxn>
                    <a:cxn ang="0">
                      <a:pos x="902" y="1359"/>
                    </a:cxn>
                    <a:cxn ang="0">
                      <a:pos x="724" y="1662"/>
                    </a:cxn>
                    <a:cxn ang="0">
                      <a:pos x="609" y="2391"/>
                    </a:cxn>
                    <a:cxn ang="0">
                      <a:pos x="388" y="2601"/>
                    </a:cxn>
                    <a:cxn ang="0">
                      <a:pos x="249" y="3026"/>
                    </a:cxn>
                    <a:cxn ang="0">
                      <a:pos x="208" y="3307"/>
                    </a:cxn>
                    <a:cxn ang="0">
                      <a:pos x="322" y="3859"/>
                    </a:cxn>
                    <a:cxn ang="0">
                      <a:pos x="277" y="4262"/>
                    </a:cxn>
                    <a:cxn ang="0">
                      <a:pos x="119" y="4637"/>
                    </a:cxn>
                  </a:cxnLst>
                  <a:rect l="0" t="0" r="r" b="b"/>
                  <a:pathLst>
                    <a:path w="2666" h="6121">
                      <a:moveTo>
                        <a:pt x="24" y="4716"/>
                      </a:moveTo>
                      <a:lnTo>
                        <a:pt x="0" y="4764"/>
                      </a:lnTo>
                      <a:lnTo>
                        <a:pt x="0" y="4802"/>
                      </a:lnTo>
                      <a:lnTo>
                        <a:pt x="19" y="4956"/>
                      </a:lnTo>
                      <a:lnTo>
                        <a:pt x="27" y="4976"/>
                      </a:lnTo>
                      <a:lnTo>
                        <a:pt x="45" y="4981"/>
                      </a:lnTo>
                      <a:lnTo>
                        <a:pt x="52" y="4997"/>
                      </a:lnTo>
                      <a:lnTo>
                        <a:pt x="54" y="5025"/>
                      </a:lnTo>
                      <a:lnTo>
                        <a:pt x="50" y="5039"/>
                      </a:lnTo>
                      <a:lnTo>
                        <a:pt x="72" y="5012"/>
                      </a:lnTo>
                      <a:lnTo>
                        <a:pt x="79" y="4984"/>
                      </a:lnTo>
                      <a:lnTo>
                        <a:pt x="95" y="5001"/>
                      </a:lnTo>
                      <a:lnTo>
                        <a:pt x="83" y="5037"/>
                      </a:lnTo>
                      <a:lnTo>
                        <a:pt x="99" y="5036"/>
                      </a:lnTo>
                      <a:lnTo>
                        <a:pt x="108" y="5044"/>
                      </a:lnTo>
                      <a:lnTo>
                        <a:pt x="91" y="5058"/>
                      </a:lnTo>
                      <a:lnTo>
                        <a:pt x="63" y="5095"/>
                      </a:lnTo>
                      <a:lnTo>
                        <a:pt x="122" y="5117"/>
                      </a:lnTo>
                      <a:lnTo>
                        <a:pt x="133" y="5154"/>
                      </a:lnTo>
                      <a:lnTo>
                        <a:pt x="122" y="5216"/>
                      </a:lnTo>
                      <a:lnTo>
                        <a:pt x="162" y="5205"/>
                      </a:lnTo>
                      <a:lnTo>
                        <a:pt x="171" y="5250"/>
                      </a:lnTo>
                      <a:lnTo>
                        <a:pt x="146" y="5282"/>
                      </a:lnTo>
                      <a:lnTo>
                        <a:pt x="158" y="5338"/>
                      </a:lnTo>
                      <a:lnTo>
                        <a:pt x="154" y="5382"/>
                      </a:lnTo>
                      <a:lnTo>
                        <a:pt x="185" y="5383"/>
                      </a:lnTo>
                      <a:lnTo>
                        <a:pt x="203" y="5434"/>
                      </a:lnTo>
                      <a:lnTo>
                        <a:pt x="212" y="5478"/>
                      </a:lnTo>
                      <a:lnTo>
                        <a:pt x="234" y="5546"/>
                      </a:lnTo>
                      <a:lnTo>
                        <a:pt x="275" y="5583"/>
                      </a:lnTo>
                      <a:lnTo>
                        <a:pt x="295" y="5627"/>
                      </a:lnTo>
                      <a:lnTo>
                        <a:pt x="338" y="5656"/>
                      </a:lnTo>
                      <a:lnTo>
                        <a:pt x="365" y="5694"/>
                      </a:lnTo>
                      <a:lnTo>
                        <a:pt x="365" y="5724"/>
                      </a:lnTo>
                      <a:lnTo>
                        <a:pt x="342" y="5737"/>
                      </a:lnTo>
                      <a:lnTo>
                        <a:pt x="315" y="5733"/>
                      </a:lnTo>
                      <a:lnTo>
                        <a:pt x="308" y="5747"/>
                      </a:lnTo>
                      <a:lnTo>
                        <a:pt x="336" y="5806"/>
                      </a:lnTo>
                      <a:lnTo>
                        <a:pt x="306" y="5805"/>
                      </a:lnTo>
                      <a:lnTo>
                        <a:pt x="281" y="5792"/>
                      </a:lnTo>
                      <a:lnTo>
                        <a:pt x="279" y="5817"/>
                      </a:lnTo>
                      <a:lnTo>
                        <a:pt x="338" y="5945"/>
                      </a:lnTo>
                      <a:lnTo>
                        <a:pt x="367" y="5988"/>
                      </a:lnTo>
                      <a:lnTo>
                        <a:pt x="381" y="6023"/>
                      </a:lnTo>
                      <a:lnTo>
                        <a:pt x="369" y="6044"/>
                      </a:lnTo>
                      <a:lnTo>
                        <a:pt x="365" y="6086"/>
                      </a:lnTo>
                      <a:lnTo>
                        <a:pt x="355" y="6091"/>
                      </a:lnTo>
                      <a:lnTo>
                        <a:pt x="349" y="6109"/>
                      </a:lnTo>
                      <a:lnTo>
                        <a:pt x="396" y="6107"/>
                      </a:lnTo>
                      <a:lnTo>
                        <a:pt x="439" y="6121"/>
                      </a:lnTo>
                      <a:lnTo>
                        <a:pt x="507" y="6095"/>
                      </a:lnTo>
                      <a:lnTo>
                        <a:pt x="570" y="6093"/>
                      </a:lnTo>
                      <a:lnTo>
                        <a:pt x="609" y="6111"/>
                      </a:lnTo>
                      <a:lnTo>
                        <a:pt x="627" y="6095"/>
                      </a:lnTo>
                      <a:lnTo>
                        <a:pt x="642" y="6044"/>
                      </a:lnTo>
                      <a:lnTo>
                        <a:pt x="632" y="5965"/>
                      </a:lnTo>
                      <a:lnTo>
                        <a:pt x="650" y="5912"/>
                      </a:lnTo>
                      <a:lnTo>
                        <a:pt x="673" y="5869"/>
                      </a:lnTo>
                      <a:lnTo>
                        <a:pt x="708" y="5882"/>
                      </a:lnTo>
                      <a:lnTo>
                        <a:pt x="724" y="5843"/>
                      </a:lnTo>
                      <a:lnTo>
                        <a:pt x="763" y="5819"/>
                      </a:lnTo>
                      <a:lnTo>
                        <a:pt x="816" y="5821"/>
                      </a:lnTo>
                      <a:lnTo>
                        <a:pt x="850" y="5834"/>
                      </a:lnTo>
                      <a:lnTo>
                        <a:pt x="891" y="5823"/>
                      </a:lnTo>
                      <a:lnTo>
                        <a:pt x="936" y="5836"/>
                      </a:lnTo>
                      <a:lnTo>
                        <a:pt x="979" y="5836"/>
                      </a:lnTo>
                      <a:lnTo>
                        <a:pt x="996" y="5765"/>
                      </a:lnTo>
                      <a:lnTo>
                        <a:pt x="1030" y="5679"/>
                      </a:lnTo>
                      <a:lnTo>
                        <a:pt x="1064" y="5616"/>
                      </a:lnTo>
                      <a:lnTo>
                        <a:pt x="1069" y="5538"/>
                      </a:lnTo>
                      <a:lnTo>
                        <a:pt x="1084" y="5490"/>
                      </a:lnTo>
                      <a:lnTo>
                        <a:pt x="1080" y="5437"/>
                      </a:lnTo>
                      <a:lnTo>
                        <a:pt x="1096" y="5393"/>
                      </a:lnTo>
                      <a:lnTo>
                        <a:pt x="1116" y="5354"/>
                      </a:lnTo>
                      <a:lnTo>
                        <a:pt x="1114" y="5313"/>
                      </a:lnTo>
                      <a:lnTo>
                        <a:pt x="1098" y="5289"/>
                      </a:lnTo>
                      <a:lnTo>
                        <a:pt x="1120" y="5250"/>
                      </a:lnTo>
                      <a:lnTo>
                        <a:pt x="1114" y="5218"/>
                      </a:lnTo>
                      <a:lnTo>
                        <a:pt x="1096" y="5192"/>
                      </a:lnTo>
                      <a:lnTo>
                        <a:pt x="1092" y="5173"/>
                      </a:lnTo>
                      <a:lnTo>
                        <a:pt x="1096" y="5156"/>
                      </a:lnTo>
                      <a:lnTo>
                        <a:pt x="1119" y="5168"/>
                      </a:lnTo>
                      <a:lnTo>
                        <a:pt x="1136" y="5165"/>
                      </a:lnTo>
                      <a:lnTo>
                        <a:pt x="1125" y="5141"/>
                      </a:lnTo>
                      <a:lnTo>
                        <a:pt x="1127" y="5125"/>
                      </a:lnTo>
                      <a:lnTo>
                        <a:pt x="1139" y="5103"/>
                      </a:lnTo>
                      <a:lnTo>
                        <a:pt x="1136" y="5085"/>
                      </a:lnTo>
                      <a:lnTo>
                        <a:pt x="1145" y="5022"/>
                      </a:lnTo>
                      <a:lnTo>
                        <a:pt x="1141" y="5003"/>
                      </a:lnTo>
                      <a:lnTo>
                        <a:pt x="1112" y="4978"/>
                      </a:lnTo>
                      <a:lnTo>
                        <a:pt x="1076" y="4960"/>
                      </a:lnTo>
                      <a:lnTo>
                        <a:pt x="1084" y="4956"/>
                      </a:lnTo>
                      <a:lnTo>
                        <a:pt x="1119" y="4968"/>
                      </a:lnTo>
                      <a:lnTo>
                        <a:pt x="1154" y="4962"/>
                      </a:lnTo>
                      <a:lnTo>
                        <a:pt x="1163" y="4945"/>
                      </a:lnTo>
                      <a:lnTo>
                        <a:pt x="1127" y="4912"/>
                      </a:lnTo>
                      <a:lnTo>
                        <a:pt x="1024" y="4898"/>
                      </a:lnTo>
                      <a:lnTo>
                        <a:pt x="1030" y="4886"/>
                      </a:lnTo>
                      <a:lnTo>
                        <a:pt x="1114" y="4877"/>
                      </a:lnTo>
                      <a:lnTo>
                        <a:pt x="1161" y="4892"/>
                      </a:lnTo>
                      <a:lnTo>
                        <a:pt x="1188" y="4879"/>
                      </a:lnTo>
                      <a:lnTo>
                        <a:pt x="1195" y="4845"/>
                      </a:lnTo>
                      <a:lnTo>
                        <a:pt x="1244" y="4843"/>
                      </a:lnTo>
                      <a:lnTo>
                        <a:pt x="1287" y="4800"/>
                      </a:lnTo>
                      <a:lnTo>
                        <a:pt x="1308" y="4774"/>
                      </a:lnTo>
                      <a:lnTo>
                        <a:pt x="1308" y="4729"/>
                      </a:lnTo>
                      <a:lnTo>
                        <a:pt x="1338" y="4737"/>
                      </a:lnTo>
                      <a:lnTo>
                        <a:pt x="1338" y="4782"/>
                      </a:lnTo>
                      <a:lnTo>
                        <a:pt x="1383" y="4778"/>
                      </a:lnTo>
                      <a:lnTo>
                        <a:pt x="1410" y="4731"/>
                      </a:lnTo>
                      <a:lnTo>
                        <a:pt x="1463" y="4686"/>
                      </a:lnTo>
                      <a:lnTo>
                        <a:pt x="1453" y="4639"/>
                      </a:lnTo>
                      <a:lnTo>
                        <a:pt x="1471" y="4657"/>
                      </a:lnTo>
                      <a:lnTo>
                        <a:pt x="1495" y="4657"/>
                      </a:lnTo>
                      <a:lnTo>
                        <a:pt x="1495" y="4634"/>
                      </a:lnTo>
                      <a:lnTo>
                        <a:pt x="1518" y="4616"/>
                      </a:lnTo>
                      <a:lnTo>
                        <a:pt x="1514" y="4598"/>
                      </a:lnTo>
                      <a:lnTo>
                        <a:pt x="1318" y="4640"/>
                      </a:lnTo>
                      <a:lnTo>
                        <a:pt x="1272" y="4632"/>
                      </a:lnTo>
                      <a:lnTo>
                        <a:pt x="1254" y="4645"/>
                      </a:lnTo>
                      <a:lnTo>
                        <a:pt x="1244" y="4620"/>
                      </a:lnTo>
                      <a:lnTo>
                        <a:pt x="1222" y="4599"/>
                      </a:lnTo>
                      <a:lnTo>
                        <a:pt x="1132" y="4560"/>
                      </a:lnTo>
                      <a:lnTo>
                        <a:pt x="1080" y="4569"/>
                      </a:lnTo>
                      <a:lnTo>
                        <a:pt x="1059" y="4557"/>
                      </a:lnTo>
                      <a:lnTo>
                        <a:pt x="1080" y="4546"/>
                      </a:lnTo>
                      <a:lnTo>
                        <a:pt x="1096" y="4522"/>
                      </a:lnTo>
                      <a:lnTo>
                        <a:pt x="1120" y="4528"/>
                      </a:lnTo>
                      <a:lnTo>
                        <a:pt x="1149" y="4520"/>
                      </a:lnTo>
                      <a:lnTo>
                        <a:pt x="1195" y="4526"/>
                      </a:lnTo>
                      <a:lnTo>
                        <a:pt x="1201" y="4522"/>
                      </a:lnTo>
                      <a:lnTo>
                        <a:pt x="1236" y="4557"/>
                      </a:lnTo>
                      <a:lnTo>
                        <a:pt x="1261" y="4544"/>
                      </a:lnTo>
                      <a:lnTo>
                        <a:pt x="1263" y="4530"/>
                      </a:lnTo>
                      <a:lnTo>
                        <a:pt x="1287" y="4551"/>
                      </a:lnTo>
                      <a:lnTo>
                        <a:pt x="1318" y="4561"/>
                      </a:lnTo>
                      <a:lnTo>
                        <a:pt x="1328" y="4539"/>
                      </a:lnTo>
                      <a:lnTo>
                        <a:pt x="1340" y="4551"/>
                      </a:lnTo>
                      <a:lnTo>
                        <a:pt x="1355" y="4591"/>
                      </a:lnTo>
                      <a:lnTo>
                        <a:pt x="1385" y="4599"/>
                      </a:lnTo>
                      <a:lnTo>
                        <a:pt x="1504" y="4536"/>
                      </a:lnTo>
                      <a:lnTo>
                        <a:pt x="1544" y="4468"/>
                      </a:lnTo>
                      <a:lnTo>
                        <a:pt x="1563" y="4452"/>
                      </a:lnTo>
                      <a:lnTo>
                        <a:pt x="1576" y="4388"/>
                      </a:lnTo>
                      <a:lnTo>
                        <a:pt x="1553" y="4332"/>
                      </a:lnTo>
                      <a:lnTo>
                        <a:pt x="1506" y="4298"/>
                      </a:lnTo>
                      <a:lnTo>
                        <a:pt x="1473" y="4243"/>
                      </a:lnTo>
                      <a:lnTo>
                        <a:pt x="1502" y="4242"/>
                      </a:lnTo>
                      <a:lnTo>
                        <a:pt x="1500" y="4228"/>
                      </a:lnTo>
                      <a:lnTo>
                        <a:pt x="1418" y="4190"/>
                      </a:lnTo>
                      <a:lnTo>
                        <a:pt x="1414" y="4154"/>
                      </a:lnTo>
                      <a:lnTo>
                        <a:pt x="1398" y="4117"/>
                      </a:lnTo>
                      <a:lnTo>
                        <a:pt x="1335" y="4127"/>
                      </a:lnTo>
                      <a:lnTo>
                        <a:pt x="1318" y="4104"/>
                      </a:lnTo>
                      <a:lnTo>
                        <a:pt x="1310" y="4087"/>
                      </a:lnTo>
                      <a:lnTo>
                        <a:pt x="1297" y="4084"/>
                      </a:lnTo>
                      <a:lnTo>
                        <a:pt x="1297" y="4101"/>
                      </a:lnTo>
                      <a:lnTo>
                        <a:pt x="1272" y="4170"/>
                      </a:lnTo>
                      <a:lnTo>
                        <a:pt x="1242" y="4211"/>
                      </a:lnTo>
                      <a:lnTo>
                        <a:pt x="1174" y="4264"/>
                      </a:lnTo>
                      <a:lnTo>
                        <a:pt x="1149" y="4283"/>
                      </a:lnTo>
                      <a:lnTo>
                        <a:pt x="1116" y="4283"/>
                      </a:lnTo>
                      <a:lnTo>
                        <a:pt x="1071" y="4295"/>
                      </a:lnTo>
                      <a:lnTo>
                        <a:pt x="1043" y="4286"/>
                      </a:lnTo>
                      <a:lnTo>
                        <a:pt x="1076" y="4264"/>
                      </a:lnTo>
                      <a:lnTo>
                        <a:pt x="1120" y="4256"/>
                      </a:lnTo>
                      <a:lnTo>
                        <a:pt x="1154" y="4221"/>
                      </a:lnTo>
                      <a:lnTo>
                        <a:pt x="1191" y="4205"/>
                      </a:lnTo>
                      <a:lnTo>
                        <a:pt x="1254" y="4148"/>
                      </a:lnTo>
                      <a:lnTo>
                        <a:pt x="1265" y="4111"/>
                      </a:lnTo>
                      <a:lnTo>
                        <a:pt x="1265" y="4063"/>
                      </a:lnTo>
                      <a:lnTo>
                        <a:pt x="1234" y="4057"/>
                      </a:lnTo>
                      <a:lnTo>
                        <a:pt x="1248" y="4027"/>
                      </a:lnTo>
                      <a:lnTo>
                        <a:pt x="1250" y="3990"/>
                      </a:lnTo>
                      <a:lnTo>
                        <a:pt x="1236" y="3956"/>
                      </a:lnTo>
                      <a:lnTo>
                        <a:pt x="1225" y="3852"/>
                      </a:lnTo>
                      <a:lnTo>
                        <a:pt x="1229" y="3784"/>
                      </a:lnTo>
                      <a:lnTo>
                        <a:pt x="1215" y="3701"/>
                      </a:lnTo>
                      <a:lnTo>
                        <a:pt x="1220" y="3675"/>
                      </a:lnTo>
                      <a:lnTo>
                        <a:pt x="1231" y="3644"/>
                      </a:lnTo>
                      <a:lnTo>
                        <a:pt x="1227" y="3623"/>
                      </a:lnTo>
                      <a:lnTo>
                        <a:pt x="1283" y="3655"/>
                      </a:lnTo>
                      <a:lnTo>
                        <a:pt x="1285" y="3623"/>
                      </a:lnTo>
                      <a:lnTo>
                        <a:pt x="1271" y="3542"/>
                      </a:lnTo>
                      <a:lnTo>
                        <a:pt x="1285" y="3463"/>
                      </a:lnTo>
                      <a:lnTo>
                        <a:pt x="1306" y="3396"/>
                      </a:lnTo>
                      <a:lnTo>
                        <a:pt x="1279" y="3361"/>
                      </a:lnTo>
                      <a:lnTo>
                        <a:pt x="1268" y="3329"/>
                      </a:lnTo>
                      <a:lnTo>
                        <a:pt x="1271" y="3277"/>
                      </a:lnTo>
                      <a:lnTo>
                        <a:pt x="1330" y="3310"/>
                      </a:lnTo>
                      <a:lnTo>
                        <a:pt x="1333" y="3299"/>
                      </a:lnTo>
                      <a:lnTo>
                        <a:pt x="1348" y="3288"/>
                      </a:lnTo>
                      <a:lnTo>
                        <a:pt x="1371" y="3255"/>
                      </a:lnTo>
                      <a:lnTo>
                        <a:pt x="1373" y="3244"/>
                      </a:lnTo>
                      <a:lnTo>
                        <a:pt x="1369" y="3233"/>
                      </a:lnTo>
                      <a:lnTo>
                        <a:pt x="1377" y="3172"/>
                      </a:lnTo>
                      <a:lnTo>
                        <a:pt x="1362" y="3132"/>
                      </a:lnTo>
                      <a:lnTo>
                        <a:pt x="1364" y="3100"/>
                      </a:lnTo>
                      <a:lnTo>
                        <a:pt x="1373" y="3136"/>
                      </a:lnTo>
                      <a:lnTo>
                        <a:pt x="1408" y="3164"/>
                      </a:lnTo>
                      <a:lnTo>
                        <a:pt x="1420" y="3158"/>
                      </a:lnTo>
                      <a:lnTo>
                        <a:pt x="1441" y="3122"/>
                      </a:lnTo>
                      <a:lnTo>
                        <a:pt x="1466" y="3136"/>
                      </a:lnTo>
                      <a:lnTo>
                        <a:pt x="1471" y="3106"/>
                      </a:lnTo>
                      <a:lnTo>
                        <a:pt x="1486" y="3086"/>
                      </a:lnTo>
                      <a:lnTo>
                        <a:pt x="1443" y="3067"/>
                      </a:lnTo>
                      <a:lnTo>
                        <a:pt x="1473" y="3069"/>
                      </a:lnTo>
                      <a:lnTo>
                        <a:pt x="1505" y="3046"/>
                      </a:lnTo>
                      <a:lnTo>
                        <a:pt x="1503" y="3031"/>
                      </a:lnTo>
                      <a:lnTo>
                        <a:pt x="1532" y="3015"/>
                      </a:lnTo>
                      <a:lnTo>
                        <a:pt x="1535" y="2979"/>
                      </a:lnTo>
                      <a:lnTo>
                        <a:pt x="1556" y="2970"/>
                      </a:lnTo>
                      <a:lnTo>
                        <a:pt x="1560" y="2926"/>
                      </a:lnTo>
                      <a:lnTo>
                        <a:pt x="1584" y="2922"/>
                      </a:lnTo>
                      <a:lnTo>
                        <a:pt x="1622" y="2929"/>
                      </a:lnTo>
                      <a:lnTo>
                        <a:pt x="1665" y="2894"/>
                      </a:lnTo>
                      <a:lnTo>
                        <a:pt x="1679" y="2854"/>
                      </a:lnTo>
                      <a:lnTo>
                        <a:pt x="1730" y="2812"/>
                      </a:lnTo>
                      <a:lnTo>
                        <a:pt x="1758" y="2836"/>
                      </a:lnTo>
                      <a:lnTo>
                        <a:pt x="1796" y="2808"/>
                      </a:lnTo>
                      <a:lnTo>
                        <a:pt x="1808" y="2773"/>
                      </a:lnTo>
                      <a:lnTo>
                        <a:pt x="1837" y="2749"/>
                      </a:lnTo>
                      <a:lnTo>
                        <a:pt x="1864" y="2758"/>
                      </a:lnTo>
                      <a:lnTo>
                        <a:pt x="1880" y="2742"/>
                      </a:lnTo>
                      <a:lnTo>
                        <a:pt x="1925" y="2714"/>
                      </a:lnTo>
                      <a:lnTo>
                        <a:pt x="1945" y="2682"/>
                      </a:lnTo>
                      <a:lnTo>
                        <a:pt x="1970" y="2669"/>
                      </a:lnTo>
                      <a:lnTo>
                        <a:pt x="1999" y="2609"/>
                      </a:lnTo>
                      <a:lnTo>
                        <a:pt x="2008" y="2575"/>
                      </a:lnTo>
                      <a:lnTo>
                        <a:pt x="2051" y="2525"/>
                      </a:lnTo>
                      <a:lnTo>
                        <a:pt x="2072" y="2476"/>
                      </a:lnTo>
                      <a:lnTo>
                        <a:pt x="2098" y="2432"/>
                      </a:lnTo>
                      <a:lnTo>
                        <a:pt x="2115" y="2411"/>
                      </a:lnTo>
                      <a:lnTo>
                        <a:pt x="2119" y="2432"/>
                      </a:lnTo>
                      <a:lnTo>
                        <a:pt x="2115" y="2469"/>
                      </a:lnTo>
                      <a:lnTo>
                        <a:pt x="2148" y="2420"/>
                      </a:lnTo>
                      <a:lnTo>
                        <a:pt x="2154" y="2401"/>
                      </a:lnTo>
                      <a:lnTo>
                        <a:pt x="2134" y="2382"/>
                      </a:lnTo>
                      <a:lnTo>
                        <a:pt x="2132" y="2360"/>
                      </a:lnTo>
                      <a:lnTo>
                        <a:pt x="2078" y="2305"/>
                      </a:lnTo>
                      <a:lnTo>
                        <a:pt x="2072" y="2281"/>
                      </a:lnTo>
                      <a:lnTo>
                        <a:pt x="2081" y="2274"/>
                      </a:lnTo>
                      <a:lnTo>
                        <a:pt x="2076" y="2247"/>
                      </a:lnTo>
                      <a:lnTo>
                        <a:pt x="2058" y="2225"/>
                      </a:lnTo>
                      <a:lnTo>
                        <a:pt x="2060" y="2214"/>
                      </a:lnTo>
                      <a:lnTo>
                        <a:pt x="2076" y="2197"/>
                      </a:lnTo>
                      <a:lnTo>
                        <a:pt x="2081" y="2173"/>
                      </a:lnTo>
                      <a:lnTo>
                        <a:pt x="2115" y="2157"/>
                      </a:lnTo>
                      <a:lnTo>
                        <a:pt x="2150" y="2066"/>
                      </a:lnTo>
                      <a:lnTo>
                        <a:pt x="2154" y="2042"/>
                      </a:lnTo>
                      <a:lnTo>
                        <a:pt x="2117" y="1975"/>
                      </a:lnTo>
                      <a:lnTo>
                        <a:pt x="2121" y="1966"/>
                      </a:lnTo>
                      <a:lnTo>
                        <a:pt x="2162" y="1939"/>
                      </a:lnTo>
                      <a:lnTo>
                        <a:pt x="2164" y="1911"/>
                      </a:lnTo>
                      <a:lnTo>
                        <a:pt x="2179" y="1907"/>
                      </a:lnTo>
                      <a:lnTo>
                        <a:pt x="2211" y="1921"/>
                      </a:lnTo>
                      <a:lnTo>
                        <a:pt x="2222" y="1915"/>
                      </a:lnTo>
                      <a:lnTo>
                        <a:pt x="2227" y="1891"/>
                      </a:lnTo>
                      <a:lnTo>
                        <a:pt x="2215" y="1874"/>
                      </a:lnTo>
                      <a:lnTo>
                        <a:pt x="2252" y="1869"/>
                      </a:lnTo>
                      <a:lnTo>
                        <a:pt x="2256" y="1849"/>
                      </a:lnTo>
                      <a:lnTo>
                        <a:pt x="2215" y="1791"/>
                      </a:lnTo>
                      <a:lnTo>
                        <a:pt x="2215" y="1776"/>
                      </a:lnTo>
                      <a:lnTo>
                        <a:pt x="2258" y="1808"/>
                      </a:lnTo>
                      <a:lnTo>
                        <a:pt x="2277" y="1838"/>
                      </a:lnTo>
                      <a:lnTo>
                        <a:pt x="2291" y="1838"/>
                      </a:lnTo>
                      <a:lnTo>
                        <a:pt x="2287" y="1776"/>
                      </a:lnTo>
                      <a:lnTo>
                        <a:pt x="2290" y="1785"/>
                      </a:lnTo>
                      <a:lnTo>
                        <a:pt x="2304" y="1776"/>
                      </a:lnTo>
                      <a:lnTo>
                        <a:pt x="2310" y="1699"/>
                      </a:lnTo>
                      <a:lnTo>
                        <a:pt x="2324" y="1694"/>
                      </a:lnTo>
                      <a:lnTo>
                        <a:pt x="2340" y="1694"/>
                      </a:lnTo>
                      <a:lnTo>
                        <a:pt x="2340" y="1714"/>
                      </a:lnTo>
                      <a:lnTo>
                        <a:pt x="2353" y="1733"/>
                      </a:lnTo>
                      <a:lnTo>
                        <a:pt x="2370" y="1742"/>
                      </a:lnTo>
                      <a:lnTo>
                        <a:pt x="2387" y="1691"/>
                      </a:lnTo>
                      <a:lnTo>
                        <a:pt x="2408" y="1707"/>
                      </a:lnTo>
                      <a:lnTo>
                        <a:pt x="2430" y="1745"/>
                      </a:lnTo>
                      <a:lnTo>
                        <a:pt x="2443" y="1745"/>
                      </a:lnTo>
                      <a:lnTo>
                        <a:pt x="2464" y="1764"/>
                      </a:lnTo>
                      <a:lnTo>
                        <a:pt x="2482" y="1719"/>
                      </a:lnTo>
                      <a:lnTo>
                        <a:pt x="2579" y="1711"/>
                      </a:lnTo>
                      <a:lnTo>
                        <a:pt x="2613" y="1732"/>
                      </a:lnTo>
                      <a:lnTo>
                        <a:pt x="2636" y="1760"/>
                      </a:lnTo>
                      <a:lnTo>
                        <a:pt x="2651" y="1732"/>
                      </a:lnTo>
                      <a:lnTo>
                        <a:pt x="2666" y="1722"/>
                      </a:lnTo>
                      <a:lnTo>
                        <a:pt x="2658" y="1676"/>
                      </a:lnTo>
                      <a:lnTo>
                        <a:pt x="2601" y="1550"/>
                      </a:lnTo>
                      <a:lnTo>
                        <a:pt x="2588" y="1472"/>
                      </a:lnTo>
                      <a:lnTo>
                        <a:pt x="2603" y="1409"/>
                      </a:lnTo>
                      <a:lnTo>
                        <a:pt x="2636" y="1356"/>
                      </a:lnTo>
                      <a:lnTo>
                        <a:pt x="2640" y="1322"/>
                      </a:lnTo>
                      <a:lnTo>
                        <a:pt x="2640" y="1272"/>
                      </a:lnTo>
                      <a:lnTo>
                        <a:pt x="2561" y="1104"/>
                      </a:lnTo>
                      <a:lnTo>
                        <a:pt x="2552" y="1041"/>
                      </a:lnTo>
                      <a:lnTo>
                        <a:pt x="2574" y="966"/>
                      </a:lnTo>
                      <a:lnTo>
                        <a:pt x="2568" y="910"/>
                      </a:lnTo>
                      <a:lnTo>
                        <a:pt x="2550" y="884"/>
                      </a:lnTo>
                      <a:lnTo>
                        <a:pt x="2543" y="831"/>
                      </a:lnTo>
                      <a:lnTo>
                        <a:pt x="2543" y="752"/>
                      </a:lnTo>
                      <a:lnTo>
                        <a:pt x="2550" y="693"/>
                      </a:lnTo>
                      <a:lnTo>
                        <a:pt x="2568" y="645"/>
                      </a:lnTo>
                      <a:lnTo>
                        <a:pt x="2560" y="620"/>
                      </a:lnTo>
                      <a:lnTo>
                        <a:pt x="2437" y="406"/>
                      </a:lnTo>
                      <a:lnTo>
                        <a:pt x="2370" y="346"/>
                      </a:lnTo>
                      <a:lnTo>
                        <a:pt x="2238" y="305"/>
                      </a:lnTo>
                      <a:lnTo>
                        <a:pt x="2123" y="191"/>
                      </a:lnTo>
                      <a:lnTo>
                        <a:pt x="1970" y="19"/>
                      </a:lnTo>
                      <a:lnTo>
                        <a:pt x="1961" y="1"/>
                      </a:lnTo>
                      <a:lnTo>
                        <a:pt x="1951" y="1"/>
                      </a:lnTo>
                      <a:lnTo>
                        <a:pt x="1866" y="0"/>
                      </a:lnTo>
                      <a:lnTo>
                        <a:pt x="1845" y="11"/>
                      </a:lnTo>
                      <a:lnTo>
                        <a:pt x="1851" y="46"/>
                      </a:lnTo>
                      <a:lnTo>
                        <a:pt x="1868" y="66"/>
                      </a:lnTo>
                      <a:lnTo>
                        <a:pt x="1873" y="106"/>
                      </a:lnTo>
                      <a:lnTo>
                        <a:pt x="1866" y="141"/>
                      </a:lnTo>
                      <a:lnTo>
                        <a:pt x="1851" y="160"/>
                      </a:lnTo>
                      <a:lnTo>
                        <a:pt x="1837" y="218"/>
                      </a:lnTo>
                      <a:lnTo>
                        <a:pt x="1814" y="257"/>
                      </a:lnTo>
                      <a:lnTo>
                        <a:pt x="1818" y="296"/>
                      </a:lnTo>
                      <a:lnTo>
                        <a:pt x="1855" y="331"/>
                      </a:lnTo>
                      <a:lnTo>
                        <a:pt x="1831" y="360"/>
                      </a:lnTo>
                      <a:lnTo>
                        <a:pt x="1798" y="370"/>
                      </a:lnTo>
                      <a:lnTo>
                        <a:pt x="1636" y="313"/>
                      </a:lnTo>
                      <a:lnTo>
                        <a:pt x="1521" y="300"/>
                      </a:lnTo>
                      <a:lnTo>
                        <a:pt x="1486" y="305"/>
                      </a:lnTo>
                      <a:lnTo>
                        <a:pt x="1466" y="321"/>
                      </a:lnTo>
                      <a:lnTo>
                        <a:pt x="1449" y="357"/>
                      </a:lnTo>
                      <a:lnTo>
                        <a:pt x="1456" y="445"/>
                      </a:lnTo>
                      <a:lnTo>
                        <a:pt x="1449" y="480"/>
                      </a:lnTo>
                      <a:lnTo>
                        <a:pt x="1429" y="560"/>
                      </a:lnTo>
                      <a:lnTo>
                        <a:pt x="1394" y="621"/>
                      </a:lnTo>
                      <a:lnTo>
                        <a:pt x="1379" y="615"/>
                      </a:lnTo>
                      <a:lnTo>
                        <a:pt x="1343" y="568"/>
                      </a:lnTo>
                      <a:lnTo>
                        <a:pt x="1298" y="543"/>
                      </a:lnTo>
                      <a:lnTo>
                        <a:pt x="1253" y="553"/>
                      </a:lnTo>
                      <a:lnTo>
                        <a:pt x="1182" y="626"/>
                      </a:lnTo>
                      <a:lnTo>
                        <a:pt x="1150" y="667"/>
                      </a:lnTo>
                      <a:lnTo>
                        <a:pt x="1135" y="731"/>
                      </a:lnTo>
                      <a:lnTo>
                        <a:pt x="1128" y="779"/>
                      </a:lnTo>
                      <a:lnTo>
                        <a:pt x="1105" y="818"/>
                      </a:lnTo>
                      <a:lnTo>
                        <a:pt x="1054" y="883"/>
                      </a:lnTo>
                      <a:lnTo>
                        <a:pt x="1042" y="933"/>
                      </a:lnTo>
                      <a:lnTo>
                        <a:pt x="1090" y="1018"/>
                      </a:lnTo>
                      <a:lnTo>
                        <a:pt x="1097" y="1066"/>
                      </a:lnTo>
                      <a:lnTo>
                        <a:pt x="1087" y="1098"/>
                      </a:lnTo>
                      <a:lnTo>
                        <a:pt x="1064" y="1143"/>
                      </a:lnTo>
                      <a:lnTo>
                        <a:pt x="1015" y="1194"/>
                      </a:lnTo>
                      <a:lnTo>
                        <a:pt x="991" y="1246"/>
                      </a:lnTo>
                      <a:lnTo>
                        <a:pt x="902" y="1359"/>
                      </a:lnTo>
                      <a:lnTo>
                        <a:pt x="880" y="1420"/>
                      </a:lnTo>
                      <a:lnTo>
                        <a:pt x="871" y="1493"/>
                      </a:lnTo>
                      <a:lnTo>
                        <a:pt x="853" y="1541"/>
                      </a:lnTo>
                      <a:lnTo>
                        <a:pt x="788" y="1591"/>
                      </a:lnTo>
                      <a:lnTo>
                        <a:pt x="745" y="1591"/>
                      </a:lnTo>
                      <a:lnTo>
                        <a:pt x="720" y="1608"/>
                      </a:lnTo>
                      <a:lnTo>
                        <a:pt x="724" y="1662"/>
                      </a:lnTo>
                      <a:lnTo>
                        <a:pt x="724" y="1744"/>
                      </a:lnTo>
                      <a:lnTo>
                        <a:pt x="720" y="1850"/>
                      </a:lnTo>
                      <a:lnTo>
                        <a:pt x="686" y="2040"/>
                      </a:lnTo>
                      <a:lnTo>
                        <a:pt x="625" y="2177"/>
                      </a:lnTo>
                      <a:lnTo>
                        <a:pt x="550" y="2295"/>
                      </a:lnTo>
                      <a:lnTo>
                        <a:pt x="556" y="2332"/>
                      </a:lnTo>
                      <a:lnTo>
                        <a:pt x="609" y="2391"/>
                      </a:lnTo>
                      <a:lnTo>
                        <a:pt x="634" y="2434"/>
                      </a:lnTo>
                      <a:lnTo>
                        <a:pt x="632" y="2508"/>
                      </a:lnTo>
                      <a:lnTo>
                        <a:pt x="624" y="2551"/>
                      </a:lnTo>
                      <a:lnTo>
                        <a:pt x="586" y="2597"/>
                      </a:lnTo>
                      <a:lnTo>
                        <a:pt x="533" y="2595"/>
                      </a:lnTo>
                      <a:lnTo>
                        <a:pt x="467" y="2579"/>
                      </a:lnTo>
                      <a:lnTo>
                        <a:pt x="388" y="2601"/>
                      </a:lnTo>
                      <a:lnTo>
                        <a:pt x="325" y="2643"/>
                      </a:lnTo>
                      <a:lnTo>
                        <a:pt x="233" y="2757"/>
                      </a:lnTo>
                      <a:lnTo>
                        <a:pt x="210" y="2816"/>
                      </a:lnTo>
                      <a:lnTo>
                        <a:pt x="194" y="2888"/>
                      </a:lnTo>
                      <a:lnTo>
                        <a:pt x="206" y="2954"/>
                      </a:lnTo>
                      <a:lnTo>
                        <a:pt x="230" y="3006"/>
                      </a:lnTo>
                      <a:lnTo>
                        <a:pt x="249" y="3026"/>
                      </a:lnTo>
                      <a:lnTo>
                        <a:pt x="225" y="3062"/>
                      </a:lnTo>
                      <a:lnTo>
                        <a:pt x="218" y="3109"/>
                      </a:lnTo>
                      <a:lnTo>
                        <a:pt x="208" y="3145"/>
                      </a:lnTo>
                      <a:lnTo>
                        <a:pt x="208" y="3217"/>
                      </a:lnTo>
                      <a:lnTo>
                        <a:pt x="195" y="3250"/>
                      </a:lnTo>
                      <a:lnTo>
                        <a:pt x="195" y="3295"/>
                      </a:lnTo>
                      <a:lnTo>
                        <a:pt x="208" y="3307"/>
                      </a:lnTo>
                      <a:lnTo>
                        <a:pt x="223" y="3364"/>
                      </a:lnTo>
                      <a:lnTo>
                        <a:pt x="218" y="3522"/>
                      </a:lnTo>
                      <a:lnTo>
                        <a:pt x="223" y="3600"/>
                      </a:lnTo>
                      <a:lnTo>
                        <a:pt x="257" y="3656"/>
                      </a:lnTo>
                      <a:lnTo>
                        <a:pt x="334" y="3713"/>
                      </a:lnTo>
                      <a:lnTo>
                        <a:pt x="345" y="3792"/>
                      </a:lnTo>
                      <a:lnTo>
                        <a:pt x="322" y="3859"/>
                      </a:lnTo>
                      <a:lnTo>
                        <a:pt x="284" y="3902"/>
                      </a:lnTo>
                      <a:lnTo>
                        <a:pt x="230" y="3925"/>
                      </a:lnTo>
                      <a:lnTo>
                        <a:pt x="218" y="3949"/>
                      </a:lnTo>
                      <a:lnTo>
                        <a:pt x="257" y="3997"/>
                      </a:lnTo>
                      <a:lnTo>
                        <a:pt x="289" y="4120"/>
                      </a:lnTo>
                      <a:lnTo>
                        <a:pt x="259" y="4231"/>
                      </a:lnTo>
                      <a:lnTo>
                        <a:pt x="277" y="4262"/>
                      </a:lnTo>
                      <a:lnTo>
                        <a:pt x="271" y="4319"/>
                      </a:lnTo>
                      <a:lnTo>
                        <a:pt x="248" y="4359"/>
                      </a:lnTo>
                      <a:lnTo>
                        <a:pt x="146" y="4399"/>
                      </a:lnTo>
                      <a:lnTo>
                        <a:pt x="146" y="4449"/>
                      </a:lnTo>
                      <a:lnTo>
                        <a:pt x="99" y="4530"/>
                      </a:lnTo>
                      <a:lnTo>
                        <a:pt x="104" y="4591"/>
                      </a:lnTo>
                      <a:lnTo>
                        <a:pt x="119" y="4637"/>
                      </a:lnTo>
                      <a:lnTo>
                        <a:pt x="91" y="4778"/>
                      </a:lnTo>
                      <a:lnTo>
                        <a:pt x="61" y="4798"/>
                      </a:lnTo>
                      <a:lnTo>
                        <a:pt x="45" y="4767"/>
                      </a:lnTo>
                      <a:lnTo>
                        <a:pt x="34" y="4817"/>
                      </a:lnTo>
                      <a:lnTo>
                        <a:pt x="34" y="4732"/>
                      </a:lnTo>
                      <a:lnTo>
                        <a:pt x="24" y="4716"/>
                      </a:lnTo>
                      <a:close/>
                    </a:path>
                  </a:pathLst>
                </a:custGeom>
                <a:solidFill>
                  <a:srgbClr val="DEEDBF"/>
                </a:solidFill>
                <a:ln w="6350"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dirty="0"/>
                </a:p>
              </p:txBody>
            </p:sp>
            <p:pic>
              <p:nvPicPr>
                <p:cNvPr id="9" name="Picture 34" descr="swe"/>
                <p:cNvPicPr>
                  <a:picLocks noChangeAspect="1" noChangeArrowheads="1"/>
                </p:cNvPicPr>
                <p:nvPr/>
              </p:nvPicPr>
              <p:blipFill>
                <a:blip r:embed="rId3" cstate="print"/>
                <a:srcRect/>
                <a:stretch>
                  <a:fillRect/>
                </a:stretch>
              </p:blipFill>
              <p:spPr bwMode="gray">
                <a:xfrm>
                  <a:off x="7300009" y="2435347"/>
                  <a:ext cx="621739" cy="38830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7" name="Rounded Rectangle 26"/>
                <p:cNvSpPr/>
                <p:nvPr/>
              </p:nvSpPr>
              <p:spPr>
                <a:xfrm>
                  <a:off x="7084279" y="5116505"/>
                  <a:ext cx="1053197" cy="564823"/>
                </a:xfrm>
                <a:prstGeom prst="roundRect">
                  <a:avLst/>
                </a:prstGeom>
                <a:solidFill>
                  <a:schemeClr val="accent5">
                    <a:lumMod val="40000"/>
                    <a:lumOff val="60000"/>
                  </a:schemeClr>
                </a:solidFill>
                <a:ln>
                  <a:solidFill>
                    <a:srgbClr val="EAAA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smtClean="0"/>
                    <a:t>ESS Lund</a:t>
                  </a:r>
                  <a:endParaRPr lang="en-GB" dirty="0"/>
                </a:p>
              </p:txBody>
            </p:sp>
            <p:cxnSp>
              <p:nvCxnSpPr>
                <p:cNvPr id="4" name="Straight Arrow Connector 3"/>
                <p:cNvCxnSpPr>
                  <a:stCxn id="26" idx="3"/>
                </p:cNvCxnSpPr>
                <p:nvPr/>
              </p:nvCxnSpPr>
              <p:spPr>
                <a:xfrm>
                  <a:off x="2379790" y="3041400"/>
                  <a:ext cx="4507609" cy="2366800"/>
                </a:xfrm>
                <a:prstGeom prst="straightConnector1">
                  <a:avLst/>
                </a:prstGeom>
                <a:ln w="53975" cmpd="tri">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rot="236584">
                  <a:off x="3625597" y="3542517"/>
                  <a:ext cx="1269865" cy="612346"/>
                  <a:chOff x="3613251" y="3626434"/>
                  <a:chExt cx="1269865" cy="612346"/>
                </a:xfrm>
              </p:grpSpPr>
              <p:pic>
                <p:nvPicPr>
                  <p:cNvPr id="209" name="Picture 2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90027">
                    <a:off x="3613251" y="3626434"/>
                    <a:ext cx="1269865" cy="612346"/>
                  </a:xfrm>
                  <a:prstGeom prst="rect">
                    <a:avLst/>
                  </a:prstGeom>
                  <a:solidFill>
                    <a:schemeClr val="bg1">
                      <a:alpha val="15000"/>
                    </a:schemeClr>
                  </a:solidFill>
                  <a:ln>
                    <a:noFill/>
                  </a:ln>
                  <a:effectLst/>
                  <a:scene3d>
                    <a:camera prst="orthographicFront">
                      <a:rot lat="0" lon="0" rev="0"/>
                    </a:camera>
                    <a:lightRig rig="contrasting" dir="t">
                      <a:rot lat="0" lon="0" rev="7800000"/>
                    </a:lightRig>
                  </a:scene3d>
                  <a:sp3d>
                    <a:bevelT w="139700" h="139700"/>
                  </a:sp3d>
                </p:spPr>
              </p:pic>
              <p:sp>
                <p:nvSpPr>
                  <p:cNvPr id="169" name="TextBox 168"/>
                  <p:cNvSpPr txBox="1"/>
                  <p:nvPr/>
                </p:nvSpPr>
                <p:spPr>
                  <a:xfrm rot="1506382">
                    <a:off x="3713969" y="3678540"/>
                    <a:ext cx="905535" cy="246221"/>
                  </a:xfrm>
                  <a:prstGeom prst="rect">
                    <a:avLst/>
                  </a:prstGeom>
                  <a:solidFill>
                    <a:schemeClr val="bg1">
                      <a:alpha val="69000"/>
                    </a:schemeClr>
                  </a:solidFill>
                </p:spPr>
                <p:txBody>
                  <a:bodyPr wrap="square" lIns="0" tIns="0" rIns="0" bIns="0" rtlCol="0">
                    <a:spAutoFit/>
                  </a:bodyPr>
                  <a:lstStyle/>
                  <a:p>
                    <a:pPr algn="ctr"/>
                    <a:r>
                      <a:rPr lang="en-GB" sz="1600" dirty="0" smtClean="0">
                        <a:latin typeface="Arial" pitchFamily="34" charset="0"/>
                        <a:cs typeface="Arial" pitchFamily="34" charset="0"/>
                      </a:rPr>
                      <a:t>Goods</a:t>
                    </a:r>
                  </a:p>
                </p:txBody>
              </p:sp>
            </p:grpSp>
            <p:sp>
              <p:nvSpPr>
                <p:cNvPr id="26" name="Rounded Rectangle 25"/>
                <p:cNvSpPr/>
                <p:nvPr/>
              </p:nvSpPr>
              <p:spPr>
                <a:xfrm>
                  <a:off x="1285053" y="2749268"/>
                  <a:ext cx="1094737" cy="584264"/>
                </a:xfrm>
                <a:prstGeom prst="roundRect">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a:bodyPr>
                <a:lstStyle/>
                <a:p>
                  <a:pPr algn="ctr"/>
                  <a:r>
                    <a:rPr lang="en-GB" dirty="0" smtClean="0"/>
                    <a:t>Supplier</a:t>
                  </a:r>
                  <a:endParaRPr lang="en-GB" dirty="0"/>
                </a:p>
              </p:txBody>
            </p:sp>
            <p:cxnSp>
              <p:nvCxnSpPr>
                <p:cNvPr id="7" name="Straight Arrow Connector 6"/>
                <p:cNvCxnSpPr/>
                <p:nvPr/>
              </p:nvCxnSpPr>
              <p:spPr>
                <a:xfrm>
                  <a:off x="1832421" y="3333757"/>
                  <a:ext cx="0" cy="700170"/>
                </a:xfrm>
                <a:prstGeom prst="straightConnector1">
                  <a:avLst/>
                </a:prstGeom>
                <a:ln w="41275" cmpd="dbl">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935136" y="2846575"/>
                <a:ext cx="810814" cy="999536"/>
                <a:chOff x="1921130" y="2209407"/>
                <a:chExt cx="810814" cy="999536"/>
              </a:xfrm>
            </p:grpSpPr>
            <p:sp>
              <p:nvSpPr>
                <p:cNvPr id="57" name="Rectangle 56"/>
                <p:cNvSpPr/>
                <p:nvPr/>
              </p:nvSpPr>
              <p:spPr>
                <a:xfrm>
                  <a:off x="1921130" y="2209407"/>
                  <a:ext cx="581208" cy="78172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r>
                    <a:rPr lang="en-US" sz="900" b="1" dirty="0" smtClean="0">
                      <a:solidFill>
                        <a:schemeClr val="tx1"/>
                      </a:solidFill>
                    </a:rPr>
                    <a:t>Contract</a:t>
                  </a:r>
                </a:p>
                <a:p>
                  <a:r>
                    <a:rPr lang="sv-SE" sz="900" dirty="0" smtClean="0">
                      <a:solidFill>
                        <a:schemeClr val="tx1"/>
                      </a:solidFill>
                    </a:rPr>
                    <a:t>_-_-_-_-_</a:t>
                  </a:r>
                </a:p>
                <a:p>
                  <a:r>
                    <a:rPr lang="sv-SE" sz="900" dirty="0" smtClean="0">
                      <a:solidFill>
                        <a:schemeClr val="tx1"/>
                      </a:solidFill>
                    </a:rPr>
                    <a:t>_-_-_-_-_</a:t>
                  </a:r>
                </a:p>
                <a:p>
                  <a:r>
                    <a:rPr lang="sv-SE" sz="900" dirty="0" smtClean="0">
                      <a:solidFill>
                        <a:schemeClr val="tx1"/>
                      </a:solidFill>
                    </a:rPr>
                    <a:t>_-_-_-_-_</a:t>
                  </a:r>
                  <a:endParaRPr lang="sv-SE" sz="900" dirty="0">
                    <a:solidFill>
                      <a:schemeClr val="tx1"/>
                    </a:solidFill>
                  </a:endParaRPr>
                </a:p>
              </p:txBody>
            </p:sp>
            <p:sp>
              <p:nvSpPr>
                <p:cNvPr id="58" name="Rectangle 57"/>
                <p:cNvSpPr/>
                <p:nvPr/>
              </p:nvSpPr>
              <p:spPr>
                <a:xfrm>
                  <a:off x="2099341" y="2488408"/>
                  <a:ext cx="632603" cy="72053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b="1" dirty="0" smtClean="0">
                      <a:solidFill>
                        <a:schemeClr val="tx1"/>
                      </a:solidFill>
                    </a:rPr>
                    <a:t>Invoice</a:t>
                  </a:r>
                </a:p>
                <a:p>
                  <a:r>
                    <a:rPr lang="sv-SE" sz="900" dirty="0" smtClean="0">
                      <a:solidFill>
                        <a:schemeClr val="tx1"/>
                      </a:solidFill>
                    </a:rPr>
                    <a:t>_-_-_-_-_</a:t>
                  </a:r>
                </a:p>
                <a:p>
                  <a:r>
                    <a:rPr lang="sv-SE" sz="900" dirty="0" smtClean="0">
                      <a:solidFill>
                        <a:schemeClr val="tx1"/>
                      </a:solidFill>
                    </a:rPr>
                    <a:t>_-_-_-_-_</a:t>
                  </a:r>
                </a:p>
              </p:txBody>
            </p:sp>
          </p:grpSp>
          <p:pic>
            <p:nvPicPr>
              <p:cNvPr id="36" name="Picture 35"/>
              <p:cNvPicPr>
                <a:picLocks noChangeAspect="1"/>
              </p:cNvPicPr>
              <p:nvPr/>
            </p:nvPicPr>
            <p:blipFill>
              <a:blip r:embed="rId5"/>
              <a:stretch>
                <a:fillRect/>
              </a:stretch>
            </p:blipFill>
            <p:spPr>
              <a:xfrm>
                <a:off x="780905" y="2240332"/>
                <a:ext cx="643115" cy="4287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38" name="Curved Up Arrow 37"/>
            <p:cNvSpPr/>
            <p:nvPr/>
          </p:nvSpPr>
          <p:spPr>
            <a:xfrm>
              <a:off x="6257785" y="5353128"/>
              <a:ext cx="1783527" cy="712002"/>
            </a:xfrm>
            <a:prstGeom prst="curvedUpArrow">
              <a:avLst/>
            </a:prstGeom>
            <a:solidFill>
              <a:schemeClr val="accent1">
                <a:lumMod val="20000"/>
                <a:lumOff val="80000"/>
              </a:schemeClr>
            </a:solidFill>
            <a:ln>
              <a:solidFill>
                <a:schemeClr val="accent1"/>
              </a:solidFill>
            </a:ln>
            <a:effectLst>
              <a:outerShdw blurRad="50800" dist="38100" algn="l" rotWithShape="0">
                <a:schemeClr val="tx1">
                  <a:alpha val="40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sv-SE" sz="1000" dirty="0" smtClean="0">
                <a:solidFill>
                  <a:schemeClr val="bg1"/>
                </a:solidFill>
              </a:endParaRPr>
            </a:p>
          </p:txBody>
        </p:sp>
        <p:sp>
          <p:nvSpPr>
            <p:cNvPr id="63" name="Oval Callout 62"/>
            <p:cNvSpPr/>
            <p:nvPr/>
          </p:nvSpPr>
          <p:spPr>
            <a:xfrm>
              <a:off x="7959733" y="5562459"/>
              <a:ext cx="1503836" cy="802540"/>
            </a:xfrm>
            <a:prstGeom prst="wedgeEllipseCallout">
              <a:avLst>
                <a:gd name="adj1" fmla="val -59716"/>
                <a:gd name="adj2" fmla="val -37645"/>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Contribution</a:t>
              </a:r>
              <a:br>
                <a:rPr lang="en-US" sz="1200" dirty="0" smtClean="0">
                  <a:solidFill>
                    <a:schemeClr val="tx1"/>
                  </a:solidFill>
                </a:rPr>
              </a:br>
              <a:r>
                <a:rPr lang="en-US" sz="1200" dirty="0" smtClean="0">
                  <a:solidFill>
                    <a:schemeClr val="tx1"/>
                  </a:solidFill>
                </a:rPr>
                <a:t>goods in Sweden</a:t>
              </a:r>
            </a:p>
          </p:txBody>
        </p:sp>
      </p:grpSp>
      <p:sp>
        <p:nvSpPr>
          <p:cNvPr id="31" name="Rounded Rectangle 30"/>
          <p:cNvSpPr/>
          <p:nvPr/>
        </p:nvSpPr>
        <p:spPr>
          <a:xfrm>
            <a:off x="5943632" y="4793860"/>
            <a:ext cx="1062265" cy="579122"/>
          </a:xfrm>
          <a:prstGeom prst="roundRect">
            <a:avLst/>
          </a:prstGeom>
          <a:solidFill>
            <a:schemeClr val="bg2">
              <a:lumMod val="90000"/>
              <a:alpha val="79000"/>
            </a:schemeClr>
          </a:solidFill>
          <a:ln>
            <a:solidFill>
              <a:schemeClr val="tx2">
                <a:lumMod val="40000"/>
                <a:lumOff val="6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bg1">
                    <a:lumMod val="65000"/>
                  </a:schemeClr>
                </a:solidFill>
              </a:rPr>
              <a:t>In-kind Partner</a:t>
            </a:r>
            <a:endParaRPr lang="en-GB" dirty="0">
              <a:solidFill>
                <a:schemeClr val="bg1">
                  <a:lumMod val="65000"/>
                </a:schemeClr>
              </a:solidFill>
            </a:endParaRPr>
          </a:p>
        </p:txBody>
      </p:sp>
      <p:sp>
        <p:nvSpPr>
          <p:cNvPr id="28" name="Rounded Rectangle 27"/>
          <p:cNvSpPr/>
          <p:nvPr/>
        </p:nvSpPr>
        <p:spPr>
          <a:xfrm>
            <a:off x="1610157" y="3778545"/>
            <a:ext cx="1119740" cy="595871"/>
          </a:xfrm>
          <a:prstGeom prst="roundRect">
            <a:avLst/>
          </a:prstGeom>
          <a:gradFill>
            <a:gsLst>
              <a:gs pos="0">
                <a:schemeClr val="tx2">
                  <a:lumMod val="60000"/>
                  <a:lumOff val="40000"/>
                </a:schemeClr>
              </a:gs>
              <a:gs pos="50000">
                <a:schemeClr val="accent1">
                  <a:lumMod val="105000"/>
                  <a:satMod val="103000"/>
                  <a:tint val="73000"/>
                </a:schemeClr>
              </a:gs>
              <a:gs pos="100000">
                <a:schemeClr val="accent1">
                  <a:lumMod val="105000"/>
                  <a:satMod val="109000"/>
                  <a:tint val="81000"/>
                </a:schemeClr>
              </a:gs>
            </a:gsLst>
          </a:gradFill>
          <a:ln>
            <a:noFill/>
          </a:ln>
          <a:effectLst>
            <a:outerShdw blurRad="190500" dist="2413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algn="ctr"/>
            <a:r>
              <a:rPr lang="en-GB" dirty="0" smtClean="0">
                <a:solidFill>
                  <a:schemeClr val="tx1">
                    <a:lumMod val="75000"/>
                    <a:lumOff val="25000"/>
                  </a:schemeClr>
                </a:solidFill>
              </a:rPr>
              <a:t>In-kind Partner</a:t>
            </a:r>
            <a:endParaRPr lang="en-GB" dirty="0">
              <a:solidFill>
                <a:schemeClr val="tx1">
                  <a:lumMod val="75000"/>
                  <a:lumOff val="25000"/>
                </a:schemeClr>
              </a:solidFill>
            </a:endParaRPr>
          </a:p>
        </p:txBody>
      </p:sp>
      <p:sp>
        <p:nvSpPr>
          <p:cNvPr id="32" name="Oval Callout 31"/>
          <p:cNvSpPr/>
          <p:nvPr/>
        </p:nvSpPr>
        <p:spPr>
          <a:xfrm>
            <a:off x="4821837" y="5301424"/>
            <a:ext cx="1503836" cy="802540"/>
          </a:xfrm>
          <a:prstGeom prst="wedgeEllipseCallout">
            <a:avLst>
              <a:gd name="adj1" fmla="val 34933"/>
              <a:gd name="adj2" fmla="val -61293"/>
            </a:avLst>
          </a:prstGeom>
          <a:solidFill>
            <a:schemeClr val="accent1">
              <a:lumMod val="20000"/>
              <a:lumOff val="80000"/>
              <a:alpha val="72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Autofit/>
          </a:bodyPr>
          <a:lstStyle/>
          <a:p>
            <a:pPr algn="ctr"/>
            <a:r>
              <a:rPr lang="en-US" sz="1200" dirty="0" smtClean="0">
                <a:solidFill>
                  <a:schemeClr val="tx1"/>
                </a:solidFill>
              </a:rPr>
              <a:t>Receiving goods in Sweden</a:t>
            </a:r>
          </a:p>
        </p:txBody>
      </p:sp>
      <p:sp>
        <p:nvSpPr>
          <p:cNvPr id="3" name="TextBox 2"/>
          <p:cNvSpPr txBox="1"/>
          <p:nvPr/>
        </p:nvSpPr>
        <p:spPr>
          <a:xfrm>
            <a:off x="1024063" y="1688559"/>
            <a:ext cx="2006007" cy="544122"/>
          </a:xfrm>
          <a:prstGeom prst="rect">
            <a:avLst/>
          </a:prstGeom>
          <a:noFill/>
        </p:spPr>
        <p:txBody>
          <a:bodyPr wrap="square" lIns="54610" tIns="54610" rIns="54610" bIns="54610" rtlCol="0">
            <a:noAutofit/>
          </a:bodyPr>
          <a:lstStyle/>
          <a:p>
            <a:pPr>
              <a:spcAft>
                <a:spcPts val="600"/>
              </a:spcAft>
            </a:pPr>
            <a:r>
              <a:rPr lang="sv-SE" sz="3200" dirty="0" smtClean="0">
                <a:solidFill>
                  <a:schemeClr val="tx2"/>
                </a:solidFill>
              </a:rPr>
              <a:t>EU X</a:t>
            </a:r>
          </a:p>
        </p:txBody>
      </p:sp>
    </p:spTree>
    <p:extLst>
      <p:ext uri="{BB962C8B-B14F-4D97-AF65-F5344CB8AC3E}">
        <p14:creationId xmlns:p14="http://schemas.microsoft.com/office/powerpoint/2010/main" val="1477731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25600" y="1873569"/>
            <a:ext cx="8254800" cy="4294253"/>
          </a:xfrm>
        </p:spPr>
        <p:txBody>
          <a:bodyPr/>
          <a:lstStyle/>
          <a:p>
            <a:pPr marL="171450" indent="-171450">
              <a:buFont typeface="Wingdings" panose="05000000000000000000" pitchFamily="2" charset="2"/>
              <a:buChar char="Ø"/>
            </a:pPr>
            <a:r>
              <a:rPr lang="en-US" sz="1600" b="0" dirty="0" smtClean="0">
                <a:solidFill>
                  <a:schemeClr val="tx1"/>
                </a:solidFill>
              </a:rPr>
              <a:t> In-kind Partner receiving goods in Sweden will be seen as a purchase made in Sweden</a:t>
            </a:r>
          </a:p>
          <a:p>
            <a:pPr marL="285750" indent="-285750">
              <a:buFont typeface="Wingdings" panose="05000000000000000000" pitchFamily="2" charset="2"/>
              <a:buChar char="Ø"/>
            </a:pPr>
            <a:r>
              <a:rPr lang="en-US" sz="1600" b="0" dirty="0" smtClean="0">
                <a:solidFill>
                  <a:schemeClr val="tx1"/>
                </a:solidFill>
              </a:rPr>
              <a:t>The purchase is subject </a:t>
            </a:r>
            <a:r>
              <a:rPr lang="en-US" sz="1600" b="0" dirty="0">
                <a:solidFill>
                  <a:schemeClr val="tx1"/>
                </a:solidFill>
              </a:rPr>
              <a:t>to reverse charge VAT in Sweden by the </a:t>
            </a:r>
            <a:r>
              <a:rPr lang="en-US" sz="1600" b="0" dirty="0" smtClean="0">
                <a:solidFill>
                  <a:schemeClr val="tx1"/>
                </a:solidFill>
              </a:rPr>
              <a:t>In-kind Partner</a:t>
            </a:r>
          </a:p>
          <a:p>
            <a:pPr marL="285750" indent="-285750">
              <a:buFont typeface="Wingdings" panose="05000000000000000000" pitchFamily="2" charset="2"/>
              <a:buChar char="Ø"/>
            </a:pPr>
            <a:r>
              <a:rPr lang="en-US" sz="1600" b="0" dirty="0" smtClean="0">
                <a:solidFill>
                  <a:schemeClr val="tx1"/>
                </a:solidFill>
              </a:rPr>
              <a:t>In-kind </a:t>
            </a:r>
            <a:r>
              <a:rPr lang="en-US" sz="1600" b="0" dirty="0">
                <a:solidFill>
                  <a:schemeClr val="tx1"/>
                </a:solidFill>
              </a:rPr>
              <a:t>Partner </a:t>
            </a:r>
            <a:r>
              <a:rPr lang="en-US" sz="1600" b="0" dirty="0" smtClean="0">
                <a:solidFill>
                  <a:schemeClr val="tx1"/>
                </a:solidFill>
              </a:rPr>
              <a:t>needs to register in Sweden for VAT</a:t>
            </a:r>
            <a:endParaRPr lang="en-US" sz="1600" b="0" dirty="0">
              <a:solidFill>
                <a:schemeClr val="tx1"/>
              </a:solidFill>
            </a:endParaRPr>
          </a:p>
          <a:p>
            <a:pPr marL="285750" indent="-285750">
              <a:buFont typeface="Wingdings" panose="05000000000000000000" pitchFamily="2" charset="2"/>
              <a:buChar char="Ø"/>
            </a:pPr>
            <a:r>
              <a:rPr lang="en-US" sz="1600" b="0" dirty="0" smtClean="0">
                <a:solidFill>
                  <a:schemeClr val="tx1"/>
                </a:solidFill>
              </a:rPr>
              <a:t>The contribution to ESS may be compared to a supply which </a:t>
            </a:r>
            <a:r>
              <a:rPr lang="en-US" sz="1600" b="0" dirty="0">
                <a:solidFill>
                  <a:schemeClr val="tx1"/>
                </a:solidFill>
              </a:rPr>
              <a:t>may be subject to Swedish </a:t>
            </a:r>
            <a:r>
              <a:rPr lang="en-US" sz="1600" b="0" dirty="0" smtClean="0">
                <a:solidFill>
                  <a:schemeClr val="tx1"/>
                </a:solidFill>
              </a:rPr>
              <a:t>VAT</a:t>
            </a:r>
          </a:p>
          <a:p>
            <a:pPr marL="285750" lvl="1" indent="-285750">
              <a:buFont typeface="Wingdings" panose="05000000000000000000" pitchFamily="2" charset="2"/>
              <a:buChar char="Ø"/>
            </a:pPr>
            <a:r>
              <a:rPr lang="en-US" sz="1600" u="sng" dirty="0">
                <a:solidFill>
                  <a:schemeClr val="tx1"/>
                </a:solidFill>
              </a:rPr>
              <a:t>VAT </a:t>
            </a:r>
            <a:r>
              <a:rPr lang="en-US" sz="1600" u="sng" dirty="0" smtClean="0">
                <a:solidFill>
                  <a:schemeClr val="tx1"/>
                </a:solidFill>
              </a:rPr>
              <a:t>consequences In-kind Partner:</a:t>
            </a:r>
          </a:p>
          <a:p>
            <a:pPr marL="861750" lvl="4" indent="-285750">
              <a:buFont typeface="Wingdings" panose="05000000000000000000" pitchFamily="2" charset="2"/>
              <a:buChar char="Ø"/>
            </a:pPr>
            <a:r>
              <a:rPr lang="en-US" sz="1600" dirty="0" smtClean="0">
                <a:solidFill>
                  <a:schemeClr val="tx1"/>
                </a:solidFill>
              </a:rPr>
              <a:t>Register for VAT in Sweden</a:t>
            </a:r>
            <a:endParaRPr lang="en-US" sz="1600" dirty="0">
              <a:solidFill>
                <a:schemeClr val="tx1"/>
              </a:solidFill>
            </a:endParaRPr>
          </a:p>
          <a:p>
            <a:pPr marL="861750" lvl="4" indent="-285750">
              <a:buFont typeface="Wingdings" panose="05000000000000000000" pitchFamily="2" charset="2"/>
              <a:buChar char="Ø"/>
            </a:pPr>
            <a:r>
              <a:rPr lang="en-US" sz="1600" dirty="0">
                <a:solidFill>
                  <a:schemeClr val="tx1"/>
                </a:solidFill>
              </a:rPr>
              <a:t>R</a:t>
            </a:r>
            <a:r>
              <a:rPr lang="en-US" sz="1600" dirty="0" smtClean="0">
                <a:solidFill>
                  <a:schemeClr val="tx1"/>
                </a:solidFill>
              </a:rPr>
              <a:t>eport </a:t>
            </a:r>
            <a:r>
              <a:rPr lang="en-US" sz="1600" dirty="0">
                <a:solidFill>
                  <a:schemeClr val="tx1"/>
                </a:solidFill>
              </a:rPr>
              <a:t>output VAT</a:t>
            </a:r>
          </a:p>
          <a:p>
            <a:pPr marL="861750" lvl="4" indent="-285750">
              <a:buFont typeface="Wingdings" panose="05000000000000000000" pitchFamily="2" charset="2"/>
              <a:buChar char="Ø"/>
            </a:pPr>
            <a:r>
              <a:rPr lang="en-US" sz="1600" dirty="0">
                <a:solidFill>
                  <a:schemeClr val="tx1"/>
                </a:solidFill>
              </a:rPr>
              <a:t>Possibility to recover input VAT (depends on the business activities)</a:t>
            </a:r>
          </a:p>
        </p:txBody>
      </p:sp>
      <p:sp>
        <p:nvSpPr>
          <p:cNvPr id="10" name="Text Placeholder 9"/>
          <p:cNvSpPr>
            <a:spLocks noGrp="1"/>
          </p:cNvSpPr>
          <p:nvPr>
            <p:ph type="body" sz="quarter" idx="11"/>
          </p:nvPr>
        </p:nvSpPr>
        <p:spPr/>
        <p:txBody>
          <a:bodyPr/>
          <a:lstStyle/>
          <a:p>
            <a:r>
              <a:rPr lang="sv-SE" dirty="0"/>
              <a:t>VAT </a:t>
            </a:r>
            <a:r>
              <a:rPr lang="en-US" dirty="0" smtClean="0"/>
              <a:t>consequences of scenario 1</a:t>
            </a:r>
            <a:endParaRPr lang="en-US" dirty="0"/>
          </a:p>
        </p:txBody>
      </p:sp>
      <p:sp>
        <p:nvSpPr>
          <p:cNvPr id="2" name="Title 1"/>
          <p:cNvSpPr>
            <a:spLocks noGrp="1"/>
          </p:cNvSpPr>
          <p:nvPr>
            <p:ph type="title"/>
          </p:nvPr>
        </p:nvSpPr>
        <p:spPr/>
        <p:txBody>
          <a:bodyPr/>
          <a:lstStyle/>
          <a:p>
            <a:r>
              <a:rPr lang="en-US" sz="4800" dirty="0"/>
              <a:t>Sale of goods to </a:t>
            </a:r>
            <a:r>
              <a:rPr lang="en-US" sz="4800" dirty="0" smtClean="0"/>
              <a:t>In-kind </a:t>
            </a:r>
            <a:r>
              <a:rPr lang="en-US" sz="4800" dirty="0"/>
              <a:t>Partner – delivered </a:t>
            </a:r>
            <a:r>
              <a:rPr lang="en-US" sz="4800" dirty="0" smtClean="0"/>
              <a:t>from EU </a:t>
            </a:r>
            <a:r>
              <a:rPr lang="en-US" sz="4800" dirty="0"/>
              <a:t>X</a:t>
            </a:r>
            <a:r>
              <a:rPr lang="en-US" sz="4800" dirty="0" smtClean="0"/>
              <a:t> to </a:t>
            </a:r>
            <a:r>
              <a:rPr lang="en-US" sz="4800" dirty="0"/>
              <a:t>Sweden</a:t>
            </a:r>
            <a:endParaRPr lang="sv-SE" sz="4800" dirty="0"/>
          </a:p>
        </p:txBody>
      </p:sp>
      <p:grpSp>
        <p:nvGrpSpPr>
          <p:cNvPr id="13" name="Group 12"/>
          <p:cNvGrpSpPr/>
          <p:nvPr/>
        </p:nvGrpSpPr>
        <p:grpSpPr>
          <a:xfrm>
            <a:off x="1466221" y="5324641"/>
            <a:ext cx="6973558" cy="696545"/>
            <a:chOff x="1249130" y="5330254"/>
            <a:chExt cx="6973558" cy="696545"/>
          </a:xfrm>
        </p:grpSpPr>
        <p:cxnSp>
          <p:nvCxnSpPr>
            <p:cNvPr id="21" name="Straight Arrow Connector 20"/>
            <p:cNvCxnSpPr/>
            <p:nvPr/>
          </p:nvCxnSpPr>
          <p:spPr>
            <a:xfrm flipV="1">
              <a:off x="2219498" y="5792165"/>
              <a:ext cx="5003065" cy="18431"/>
            </a:xfrm>
            <a:prstGeom prst="straightConnector1">
              <a:avLst/>
            </a:prstGeom>
            <a:ln w="53975" cmpd="tri">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448" y="5330254"/>
              <a:ext cx="1269865" cy="612346"/>
            </a:xfrm>
            <a:prstGeom prst="rect">
              <a:avLst/>
            </a:prstGeom>
            <a:solidFill>
              <a:schemeClr val="bg1">
                <a:alpha val="15000"/>
              </a:schemeClr>
            </a:solidFill>
            <a:ln>
              <a:noFill/>
            </a:ln>
            <a:effectLst/>
            <a:scene3d>
              <a:camera prst="orthographicFront">
                <a:rot lat="0" lon="0" rev="0"/>
              </a:camera>
              <a:lightRig rig="contrasting" dir="t">
                <a:rot lat="0" lon="0" rev="7800000"/>
              </a:lightRig>
            </a:scene3d>
            <a:sp3d>
              <a:bevelT w="139700" h="139700"/>
            </a:sp3d>
          </p:spPr>
        </p:pic>
        <p:sp>
          <p:nvSpPr>
            <p:cNvPr id="23" name="TextBox 22"/>
            <p:cNvSpPr txBox="1"/>
            <p:nvPr/>
          </p:nvSpPr>
          <p:spPr>
            <a:xfrm rot="16355">
              <a:off x="3986281" y="5411787"/>
              <a:ext cx="905535" cy="246221"/>
            </a:xfrm>
            <a:prstGeom prst="rect">
              <a:avLst/>
            </a:prstGeom>
            <a:solidFill>
              <a:schemeClr val="bg1">
                <a:alpha val="69000"/>
              </a:schemeClr>
            </a:solidFill>
          </p:spPr>
          <p:txBody>
            <a:bodyPr wrap="square" lIns="0" tIns="0" rIns="0" bIns="0" rtlCol="0">
              <a:spAutoFit/>
            </a:bodyPr>
            <a:lstStyle/>
            <a:p>
              <a:pPr algn="ctr"/>
              <a:r>
                <a:rPr lang="en-GB" sz="1600" dirty="0" smtClean="0">
                  <a:latin typeface="Arial" pitchFamily="34" charset="0"/>
                  <a:cs typeface="Arial" pitchFamily="34" charset="0"/>
                </a:rPr>
                <a:t>Goods</a:t>
              </a:r>
            </a:p>
          </p:txBody>
        </p:sp>
        <p:pic>
          <p:nvPicPr>
            <p:cNvPr id="26" name="Picture 25"/>
            <p:cNvPicPr>
              <a:picLocks noChangeAspect="1"/>
            </p:cNvPicPr>
            <p:nvPr/>
          </p:nvPicPr>
          <p:blipFill>
            <a:blip r:embed="rId4"/>
            <a:stretch>
              <a:fillRect/>
            </a:stretch>
          </p:blipFill>
          <p:spPr>
            <a:xfrm>
              <a:off x="1249130" y="5468455"/>
              <a:ext cx="837515" cy="55834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34" descr="swe"/>
            <p:cNvPicPr>
              <a:picLocks noChangeAspect="1" noChangeArrowheads="1"/>
            </p:cNvPicPr>
            <p:nvPr/>
          </p:nvPicPr>
          <p:blipFill>
            <a:blip r:embed="rId5" cstate="print"/>
            <a:srcRect/>
            <a:stretch>
              <a:fillRect/>
            </a:stretch>
          </p:blipFill>
          <p:spPr bwMode="gray">
            <a:xfrm>
              <a:off x="7369326" y="5430675"/>
              <a:ext cx="853362" cy="532966"/>
            </a:xfrm>
            <a:prstGeom prst="rect">
              <a:avLst/>
            </a:prstGeom>
            <a:noFill/>
            <a:ln w="635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14" name="Oval Callout 13"/>
          <p:cNvSpPr/>
          <p:nvPr/>
        </p:nvSpPr>
        <p:spPr>
          <a:xfrm>
            <a:off x="7903410" y="4513238"/>
            <a:ext cx="1942407" cy="949604"/>
          </a:xfrm>
          <a:prstGeom prst="wedgeEllipseCallout">
            <a:avLst>
              <a:gd name="adj1" fmla="val -36309"/>
              <a:gd name="adj2" fmla="val 59522"/>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100" b="1" dirty="0" smtClean="0">
                <a:solidFill>
                  <a:schemeClr val="tx1"/>
                </a:solidFill>
              </a:rPr>
              <a:t>VAT consequences:</a:t>
            </a:r>
          </a:p>
          <a:p>
            <a:pPr algn="ctr"/>
            <a:r>
              <a:rPr lang="en-US" sz="1200" dirty="0" smtClean="0">
                <a:solidFill>
                  <a:schemeClr val="tx1"/>
                </a:solidFill>
              </a:rPr>
              <a:t>EU In-kind Partner</a:t>
            </a:r>
            <a:br>
              <a:rPr lang="en-US" sz="1200" dirty="0" smtClean="0">
                <a:solidFill>
                  <a:schemeClr val="tx1"/>
                </a:solidFill>
              </a:rPr>
            </a:br>
            <a:r>
              <a:rPr lang="en-US" sz="1200" dirty="0" smtClean="0">
                <a:solidFill>
                  <a:schemeClr val="tx1"/>
                </a:solidFill>
              </a:rPr>
              <a:t>VAT Registration</a:t>
            </a:r>
          </a:p>
        </p:txBody>
      </p:sp>
    </p:spTree>
    <p:extLst>
      <p:ext uri="{BB962C8B-B14F-4D97-AF65-F5344CB8AC3E}">
        <p14:creationId xmlns:p14="http://schemas.microsoft.com/office/powerpoint/2010/main" val="10644061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26"/>
  <p:tag name="TYPE" val="FullPage"/>
  <p:tag name="KEYWORD" val="FULL-PAGE"/>
  <p:tag name="TEMPLATEVERSION" val="03/01/2018 14:51:08"/>
</p:tagLst>
</file>

<file path=ppt/tags/tag2.xml><?xml version="1.0" encoding="utf-8"?>
<p:tagLst xmlns:a="http://schemas.openxmlformats.org/drawingml/2006/main" xmlns:r="http://schemas.openxmlformats.org/officeDocument/2006/relationships" xmlns:p="http://schemas.openxmlformats.org/presentationml/2006/main">
  <p:tag name="ADV_TOP" val="497,6471"/>
  <p:tag name="ADV_LEFT" val="121,9184"/>
  <p:tag name="ADV_HEIGHT" val="29,19685"/>
  <p:tag name="ADV_WIDTH" val="538,937"/>
  <p:tag name="ADV_COPYRIGHT" val="TRUE"/>
</p:tagLst>
</file>

<file path=ppt/tags/tag3.xml><?xml version="1.0" encoding="utf-8"?>
<p:tagLst xmlns:a="http://schemas.openxmlformats.org/drawingml/2006/main" xmlns:r="http://schemas.openxmlformats.org/officeDocument/2006/relationships" xmlns:p="http://schemas.openxmlformats.org/presentationml/2006/main">
  <p:tag name="COPYRIGHT1" val="TRUE"/>
</p:tagLst>
</file>

<file path=ppt/theme/theme1.xml><?xml version="1.0" encoding="utf-8"?>
<a:theme xmlns:a="http://schemas.openxmlformats.org/drawingml/2006/main" name="KPMG_Talkbook_4x3_1021_2015">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000" tIns="54000" rIns="54000" bIns="54000" rtlCol="0" anchor="ctr"/>
      <a:lstStyle>
        <a:defPPr algn="ctr">
          <a:defRPr sz="10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0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Talkbook Full-page Template.potx" id="{053DD663-6671-4766-A1B9-95939896896D}" vid="{544F22EE-21BB-4310-B9CA-7CE84E34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 Talkbook Full-page Template</Template>
  <TotalTime>0</TotalTime>
  <Words>2598</Words>
  <Application>Microsoft Office PowerPoint</Application>
  <PresentationFormat>A4 Paper (210x297 mm)</PresentationFormat>
  <Paragraphs>265</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KPMG Extralight</vt:lpstr>
      <vt:lpstr>Calibri</vt:lpstr>
      <vt:lpstr>Arial</vt:lpstr>
      <vt:lpstr>Wingdings</vt:lpstr>
      <vt:lpstr>KPMG_Talkbook_4x3_1021_2015</vt:lpstr>
      <vt:lpstr>VAT  in Sweden</vt:lpstr>
      <vt:lpstr>General introduction to VAT  Understanding VAT and the VAT exemptions for ERICs </vt:lpstr>
      <vt:lpstr>The basis for VAT</vt:lpstr>
      <vt:lpstr>Exemptions from VAT</vt:lpstr>
      <vt:lpstr>Assessment of VAT is complex</vt:lpstr>
      <vt:lpstr>What are the consequences for VAT being a transactional tax?</vt:lpstr>
      <vt:lpstr>Some example scenarios  Nota bene! It is not possible to cover all imaginable situations. Only the assumed most common situations are covered</vt:lpstr>
      <vt:lpstr>Sale of goods to In-kind Partner – delivered from EU X to Sweden</vt:lpstr>
      <vt:lpstr>Sale of goods to In-kind Partner – delivered from EU X to Sweden</vt:lpstr>
      <vt:lpstr>Sale of goods to In-kind Partner subsequent transfer of own goods to Sweden</vt:lpstr>
      <vt:lpstr>Sale of goods to In-kind Partner subsequent transfer of own goods to Sweden</vt:lpstr>
      <vt:lpstr>Supplier in EU X provides services to In-kind Partner– connected to real property in Sweden</vt:lpstr>
      <vt:lpstr>Supplier in EU X provides services to In-kind Partner– connected to real property in Sweden</vt:lpstr>
      <vt:lpstr>Swedish Supplier provides service to In-kind Partner – connected to real property in Sweden</vt:lpstr>
      <vt:lpstr>Swedish Supplier provides service to In-kind Partner– connected to real property in Sweden</vt:lpstr>
      <vt:lpstr>Construction services in Sweden</vt:lpstr>
      <vt:lpstr>Thank you!</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2018-06-18T09:03:49Z</dcterms:created>
  <dcterms:modified xsi:type="dcterms:W3CDTF">2018-07-03T08:20:38Z</dcterms:modified>
  <cp:category/>
</cp:coreProperties>
</file>